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0" r:id="rId4"/>
    <p:sldId id="261" r:id="rId5"/>
    <p:sldId id="262" r:id="rId6"/>
    <p:sldId id="263" r:id="rId7"/>
    <p:sldId id="270" r:id="rId8"/>
    <p:sldId id="271" r:id="rId9"/>
    <p:sldId id="317" r:id="rId10"/>
    <p:sldId id="318" r:id="rId11"/>
    <p:sldId id="272" r:id="rId12"/>
    <p:sldId id="273" r:id="rId13"/>
    <p:sldId id="274" r:id="rId14"/>
    <p:sldId id="322" r:id="rId15"/>
    <p:sldId id="275" r:id="rId16"/>
    <p:sldId id="276" r:id="rId17"/>
    <p:sldId id="280" r:id="rId18"/>
    <p:sldId id="281" r:id="rId19"/>
    <p:sldId id="283" r:id="rId20"/>
    <p:sldId id="323" r:id="rId21"/>
    <p:sldId id="285" r:id="rId22"/>
    <p:sldId id="288" r:id="rId23"/>
    <p:sldId id="289" r:id="rId24"/>
    <p:sldId id="320" r:id="rId25"/>
    <p:sldId id="324" r:id="rId26"/>
    <p:sldId id="290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9" r:id="rId38"/>
    <p:sldId id="321" r:id="rId39"/>
    <p:sldId id="314" r:id="rId40"/>
    <p:sldId id="315" r:id="rId4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kst tytułowy"/>
          <p:cNvSpPr txBox="1">
            <a:spLocks noGrp="1"/>
          </p:cNvSpPr>
          <p:nvPr>
            <p:ph type="title"/>
          </p:nvPr>
        </p:nvSpPr>
        <p:spPr>
          <a:xfrm>
            <a:off x="685331" y="1067487"/>
            <a:ext cx="7773339" cy="588299"/>
          </a:xfrm>
          <a:prstGeom prst="rect">
            <a:avLst/>
          </a:prstGeom>
        </p:spPr>
        <p:txBody>
          <a:bodyPr lIns="34289" tIns="34289" rIns="34289" bIns="34289" anchor="ctr">
            <a:normAutofit/>
          </a:bodyPr>
          <a:lstStyle>
            <a:lvl1pPr>
              <a:lnSpc>
                <a:spcPct val="90000"/>
              </a:lnSpc>
              <a:defRPr sz="3200" cap="all">
                <a:solidFill>
                  <a:srgbClr val="002060"/>
                </a:solidFill>
              </a:defRPr>
            </a:lvl1pPr>
          </a:lstStyle>
          <a:p>
            <a:r>
              <a:t>Tekst tytułowy</a:t>
            </a:r>
          </a:p>
        </p:txBody>
      </p:sp>
      <p:sp>
        <p:nvSpPr>
          <p:cNvPr id="51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810404" y="5632677"/>
            <a:ext cx="221428" cy="208281"/>
          </a:xfrm>
          <a:prstGeom prst="rect">
            <a:avLst/>
          </a:prstGeom>
        </p:spPr>
        <p:txBody>
          <a:bodyPr lIns="34289" tIns="34289" rIns="34289" bIns="34289" anchor="ctr"/>
          <a:lstStyle>
            <a:lvl1pPr defTabSz="457200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2" name="Obraz 7" descr="Obraz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16263" y="894144"/>
            <a:ext cx="1127737" cy="291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kst tytułowy"/>
          <p:cNvSpPr txBox="1">
            <a:spLocks noGrp="1"/>
          </p:cNvSpPr>
          <p:nvPr>
            <p:ph type="title"/>
          </p:nvPr>
        </p:nvSpPr>
        <p:spPr>
          <a:xfrm>
            <a:off x="685331" y="1186227"/>
            <a:ext cx="7773339" cy="671618"/>
          </a:xfrm>
          <a:prstGeom prst="rect">
            <a:avLst/>
          </a:prstGeom>
        </p:spPr>
        <p:txBody>
          <a:bodyPr lIns="34289" tIns="34289" rIns="34289" bIns="34289" anchor="ctr">
            <a:normAutofit/>
          </a:bodyPr>
          <a:lstStyle>
            <a:lvl1pPr>
              <a:lnSpc>
                <a:spcPct val="90000"/>
              </a:lnSpc>
              <a:defRPr sz="3600" cap="all">
                <a:solidFill>
                  <a:srgbClr val="002060"/>
                </a:solidFill>
              </a:defRPr>
            </a:lvl1pPr>
          </a:lstStyle>
          <a:p>
            <a:r>
              <a:t>Tekst tytułowy</a:t>
            </a:r>
          </a:p>
        </p:txBody>
      </p:sp>
      <p:sp>
        <p:nvSpPr>
          <p:cNvPr id="60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685330" y="2632568"/>
            <a:ext cx="7772871" cy="2568082"/>
          </a:xfrm>
          <a:prstGeom prst="rect">
            <a:avLst/>
          </a:prstGeom>
        </p:spPr>
        <p:txBody>
          <a:bodyPr lIns="34289" tIns="34289" rIns="34289" bIns="34289">
            <a:normAutofit/>
          </a:bodyPr>
          <a:lstStyle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/>
              <a:buChar char="•"/>
              <a:defRPr sz="2000">
                <a:solidFill>
                  <a:srgbClr val="002060"/>
                </a:solidFill>
              </a:defRPr>
            </a:lvl1pPr>
            <a:lvl2pPr marL="711200" indent="-254000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/>
              <a:buChar char="•"/>
              <a:defRPr sz="2000">
                <a:solidFill>
                  <a:srgbClr val="002060"/>
                </a:solidFill>
              </a:defRPr>
            </a:lvl2pPr>
            <a:lvl3pPr marL="1200150" indent="-285750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/>
              <a:defRPr sz="2000">
                <a:solidFill>
                  <a:srgbClr val="002060"/>
                </a:solidFill>
              </a:defRPr>
            </a:lvl3pPr>
            <a:lvl4pPr marL="1698171" indent="-32657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/>
              <a:buChar char="•"/>
              <a:defRPr sz="2000">
                <a:solidFill>
                  <a:srgbClr val="002060"/>
                </a:solidFill>
              </a:defRPr>
            </a:lvl4pPr>
            <a:lvl5pPr marL="2155371" indent="-32657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/>
              <a:buChar char="•"/>
              <a:defRPr sz="2000">
                <a:solidFill>
                  <a:srgbClr val="002060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1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922573" y="5759688"/>
            <a:ext cx="221428" cy="208281"/>
          </a:xfrm>
          <a:prstGeom prst="rect">
            <a:avLst/>
          </a:prstGeom>
        </p:spPr>
        <p:txBody>
          <a:bodyPr lIns="34289" tIns="34289" rIns="34289" bIns="34289" anchor="ctr"/>
          <a:lstStyle>
            <a:lvl1pPr defTabSz="457200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2" name="Obraz 7" descr="Obraz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84" y="905394"/>
            <a:ext cx="1343092" cy="346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theme" Target="../theme/them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ia"/>
          <p:cNvSpPr/>
          <p:nvPr/>
        </p:nvSpPr>
        <p:spPr>
          <a:xfrm>
            <a:off x="7962900" y="152400"/>
            <a:ext cx="0" cy="15240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Kwadrat"/>
          <p:cNvSpPr/>
          <p:nvPr/>
        </p:nvSpPr>
        <p:spPr>
          <a:xfrm>
            <a:off x="8153400" y="152400"/>
            <a:ext cx="120650" cy="1206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Prostokąt"/>
          <p:cNvSpPr/>
          <p:nvPr/>
        </p:nvSpPr>
        <p:spPr>
          <a:xfrm>
            <a:off x="8321675" y="152400"/>
            <a:ext cx="119063" cy="1206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Prostokąt"/>
          <p:cNvSpPr/>
          <p:nvPr/>
        </p:nvSpPr>
        <p:spPr>
          <a:xfrm>
            <a:off x="8489950" y="152400"/>
            <a:ext cx="114300" cy="1206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Prostokąt"/>
          <p:cNvSpPr/>
          <p:nvPr/>
        </p:nvSpPr>
        <p:spPr>
          <a:xfrm>
            <a:off x="8153400" y="320675"/>
            <a:ext cx="120650" cy="1143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Kwadrat"/>
          <p:cNvSpPr/>
          <p:nvPr/>
        </p:nvSpPr>
        <p:spPr>
          <a:xfrm>
            <a:off x="8321675" y="320675"/>
            <a:ext cx="119063" cy="1143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Kwadrat"/>
          <p:cNvSpPr/>
          <p:nvPr/>
        </p:nvSpPr>
        <p:spPr>
          <a:xfrm>
            <a:off x="8489950" y="320675"/>
            <a:ext cx="114300" cy="1143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Kwadrat"/>
          <p:cNvSpPr/>
          <p:nvPr/>
        </p:nvSpPr>
        <p:spPr>
          <a:xfrm>
            <a:off x="8658225" y="320675"/>
            <a:ext cx="109538" cy="1143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Prostokąt"/>
          <p:cNvSpPr/>
          <p:nvPr/>
        </p:nvSpPr>
        <p:spPr>
          <a:xfrm>
            <a:off x="8153400" y="488950"/>
            <a:ext cx="120650" cy="10795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Kwadrat"/>
          <p:cNvSpPr/>
          <p:nvPr/>
        </p:nvSpPr>
        <p:spPr>
          <a:xfrm>
            <a:off x="8321675" y="488950"/>
            <a:ext cx="119063" cy="10795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Kwadrat"/>
          <p:cNvSpPr/>
          <p:nvPr/>
        </p:nvSpPr>
        <p:spPr>
          <a:xfrm>
            <a:off x="8489950" y="488950"/>
            <a:ext cx="114300" cy="10795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Kwadrat"/>
          <p:cNvSpPr/>
          <p:nvPr/>
        </p:nvSpPr>
        <p:spPr>
          <a:xfrm>
            <a:off x="8658225" y="488950"/>
            <a:ext cx="109538" cy="10795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Prostokąt"/>
          <p:cNvSpPr/>
          <p:nvPr/>
        </p:nvSpPr>
        <p:spPr>
          <a:xfrm>
            <a:off x="8824912" y="488950"/>
            <a:ext cx="120651" cy="10795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Kwadrat"/>
          <p:cNvSpPr/>
          <p:nvPr/>
        </p:nvSpPr>
        <p:spPr>
          <a:xfrm>
            <a:off x="8153400" y="655637"/>
            <a:ext cx="120650" cy="120651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Prostokąt"/>
          <p:cNvSpPr/>
          <p:nvPr/>
        </p:nvSpPr>
        <p:spPr>
          <a:xfrm>
            <a:off x="8321675" y="655637"/>
            <a:ext cx="119063" cy="120651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Prostokąt"/>
          <p:cNvSpPr/>
          <p:nvPr/>
        </p:nvSpPr>
        <p:spPr>
          <a:xfrm>
            <a:off x="8489950" y="655637"/>
            <a:ext cx="114300" cy="120651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Prostokąt"/>
          <p:cNvSpPr/>
          <p:nvPr/>
        </p:nvSpPr>
        <p:spPr>
          <a:xfrm>
            <a:off x="8658225" y="655637"/>
            <a:ext cx="109538" cy="120651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Kwadrat"/>
          <p:cNvSpPr/>
          <p:nvPr/>
        </p:nvSpPr>
        <p:spPr>
          <a:xfrm>
            <a:off x="8153400" y="823912"/>
            <a:ext cx="120650" cy="120651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Prostokąt"/>
          <p:cNvSpPr/>
          <p:nvPr/>
        </p:nvSpPr>
        <p:spPr>
          <a:xfrm>
            <a:off x="8321675" y="823912"/>
            <a:ext cx="119063" cy="120651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Prostokąt"/>
          <p:cNvSpPr/>
          <p:nvPr/>
        </p:nvSpPr>
        <p:spPr>
          <a:xfrm>
            <a:off x="8489950" y="823912"/>
            <a:ext cx="114300" cy="120651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Prostokąt"/>
          <p:cNvSpPr/>
          <p:nvPr/>
        </p:nvSpPr>
        <p:spPr>
          <a:xfrm>
            <a:off x="8658225" y="823912"/>
            <a:ext cx="109538" cy="120651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Kwadrat"/>
          <p:cNvSpPr/>
          <p:nvPr/>
        </p:nvSpPr>
        <p:spPr>
          <a:xfrm>
            <a:off x="8824912" y="823912"/>
            <a:ext cx="120651" cy="120651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Prostokąt"/>
          <p:cNvSpPr/>
          <p:nvPr/>
        </p:nvSpPr>
        <p:spPr>
          <a:xfrm>
            <a:off x="8153400" y="992187"/>
            <a:ext cx="120650" cy="119063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Kwadrat"/>
          <p:cNvSpPr/>
          <p:nvPr/>
        </p:nvSpPr>
        <p:spPr>
          <a:xfrm>
            <a:off x="8321675" y="992187"/>
            <a:ext cx="119063" cy="119063"/>
          </a:xfrm>
          <a:prstGeom prst="rect">
            <a:avLst/>
          </a:prstGeom>
          <a:blipFill>
            <a:blip r:embed="rId2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Kwadrat"/>
          <p:cNvSpPr/>
          <p:nvPr/>
        </p:nvSpPr>
        <p:spPr>
          <a:xfrm>
            <a:off x="8489950" y="992187"/>
            <a:ext cx="114300" cy="119063"/>
          </a:xfrm>
          <a:prstGeom prst="rect">
            <a:avLst/>
          </a:prstGeom>
          <a:blipFill>
            <a:blip r:embed="rId2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Kwadrat"/>
          <p:cNvSpPr/>
          <p:nvPr/>
        </p:nvSpPr>
        <p:spPr>
          <a:xfrm>
            <a:off x="8658225" y="992187"/>
            <a:ext cx="109538" cy="119063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Prostokąt"/>
          <p:cNvSpPr/>
          <p:nvPr/>
        </p:nvSpPr>
        <p:spPr>
          <a:xfrm>
            <a:off x="8153400" y="1160462"/>
            <a:ext cx="120650" cy="112713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Kwadrat"/>
          <p:cNvSpPr/>
          <p:nvPr/>
        </p:nvSpPr>
        <p:spPr>
          <a:xfrm>
            <a:off x="8321675" y="1160462"/>
            <a:ext cx="119063" cy="112713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Kwadrat"/>
          <p:cNvSpPr/>
          <p:nvPr/>
        </p:nvSpPr>
        <p:spPr>
          <a:xfrm>
            <a:off x="8489950" y="1160462"/>
            <a:ext cx="114300" cy="112713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" name="Prostokąt"/>
          <p:cNvSpPr/>
          <p:nvPr/>
        </p:nvSpPr>
        <p:spPr>
          <a:xfrm>
            <a:off x="8321675" y="1327150"/>
            <a:ext cx="119063" cy="120650"/>
          </a:xfrm>
          <a:prstGeom prst="rect">
            <a:avLst/>
          </a:prstGeom>
          <a:blipFill>
            <a:blip r:embed="rId2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Kwadrat"/>
          <p:cNvSpPr/>
          <p:nvPr/>
        </p:nvSpPr>
        <p:spPr>
          <a:xfrm>
            <a:off x="8658225" y="1160462"/>
            <a:ext cx="109538" cy="112713"/>
          </a:xfrm>
          <a:prstGeom prst="rect">
            <a:avLst/>
          </a:prstGeom>
          <a:blipFill>
            <a:blip r:embed="rId2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" name="Prostokąt"/>
          <p:cNvSpPr/>
          <p:nvPr/>
        </p:nvSpPr>
        <p:spPr>
          <a:xfrm>
            <a:off x="8658225" y="1327150"/>
            <a:ext cx="109538" cy="120650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Tekst tytułowy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Tekst tytułowy</a:t>
            </a:r>
          </a:p>
        </p:txBody>
      </p:sp>
      <p:sp>
        <p:nvSpPr>
          <p:cNvPr id="35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6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442374" y="6378575"/>
            <a:ext cx="244426" cy="2794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45720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91440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37160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2880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8600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74320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20040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65760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ht.pl/" TargetMode="External"/><Relationship Id="rId2" Type="http://schemas.openxmlformats.org/officeDocument/2006/relationships/hyperlink" Target="http://www.oke.krakow.pl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Egzamin potwierdzający kwalifikacje  w zawodzie   czerwiec - lipiec 2021 rok"/>
          <p:cNvSpPr txBox="1">
            <a:spLocks noGrp="1"/>
          </p:cNvSpPr>
          <p:nvPr>
            <p:ph type="title" idx="4294967295"/>
          </p:nvPr>
        </p:nvSpPr>
        <p:spPr>
          <a:xfrm>
            <a:off x="1660525" y="2143124"/>
            <a:ext cx="6765925" cy="143668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ts val="3600"/>
              </a:lnSpc>
              <a:spcBef>
                <a:spcPts val="100"/>
              </a:spcBef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Egzamin potwierdzający kwalifikacje </a:t>
            </a:r>
            <a:br>
              <a:rPr dirty="0"/>
            </a:br>
            <a:r>
              <a:rPr dirty="0"/>
              <a:t>w zawodzie  </a:t>
            </a:r>
            <a:br>
              <a:rPr dirty="0"/>
            </a:br>
            <a:r>
              <a:rPr dirty="0"/>
              <a:t>czerwiec - lipiec 2021 rok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ytuł"/>
          <p:cNvSpPr txBox="1">
            <a:spLocks noGrp="1"/>
          </p:cNvSpPr>
          <p:nvPr>
            <p:ph type="title" idx="4294967295"/>
          </p:nvPr>
        </p:nvSpPr>
        <p:spPr>
          <a:xfrm>
            <a:off x="495300" y="355600"/>
            <a:ext cx="62103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12700">
              <a:lnSpc>
                <a:spcPct val="114000"/>
              </a:lnSpc>
              <a:spcBef>
                <a:spcPts val="100"/>
              </a:spcBef>
              <a:def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80" name="W szczególnych przypadkach losowych lub zdrowotnych, uniemożliwiających przystąpienie do części pisemnej lub części praktycznej egzaminu zawodowego w terminie dodatkowym, dyrektor okręgowej komisji egzaminacyjnej, na udokumentowany wniosek dyrektora szkoły, może zwolnić ucznia lub słuchacza z obowiązku przystąpienia do egzaminu zawodowego lub jego części. Dyrektor szkoły składa wniosek do dyrektora okręgowej komisji egzaminacyjnej w porozumieniu z uczniem lub słuchaczem, a w przypadku niepełnoletniego ucznia lub słuchacza – z jego rodzicem / opiekunem prawnym"/>
          <p:cNvSpPr txBox="1"/>
          <p:nvPr/>
        </p:nvSpPr>
        <p:spPr>
          <a:xfrm>
            <a:off x="761334" y="1068145"/>
            <a:ext cx="7497764" cy="4823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lnSpc>
                <a:spcPts val="3800"/>
              </a:lnSpc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2400" dirty="0"/>
              <a:t>W szczególnych przypadkach losowych lub zdrowotnych, uniemożliwiających przystąpienie do części pisemnej lub części praktycznej egzaminu zawodowego w terminie dodatkowym, dyrektor okręgowej komisji egzaminacyjnej, na udokumentowany wniosek dyrektora szkoły, może zwolnić ucznia lub słuchacza z obowiązku przystąpienia do egzaminu zawodowego lub jego części. Dyrektor szkoły składa wniosek do dyrektora okręgowej komisji egzaminacyjnej w porozumieniu z </a:t>
            </a:r>
            <a:r>
              <a:rPr sz="2400" dirty="0" err="1" smtClean="0"/>
              <a:t>uczniem</a:t>
            </a:r>
            <a:r>
              <a:rPr sz="2400" dirty="0" smtClean="0"/>
              <a:t>, </a:t>
            </a:r>
            <a:r>
              <a:rPr sz="2400" dirty="0"/>
              <a:t>a w przypadku niepełnoletniego </a:t>
            </a:r>
            <a:r>
              <a:rPr sz="2400" dirty="0" err="1"/>
              <a:t>ucznia</a:t>
            </a:r>
            <a:r>
              <a:rPr sz="2400" dirty="0"/>
              <a:t> </a:t>
            </a:r>
            <a:r>
              <a:rPr sz="2400" dirty="0" smtClean="0"/>
              <a:t>– </a:t>
            </a:r>
            <a:r>
              <a:rPr sz="2400" dirty="0"/>
              <a:t>z jego </a:t>
            </a:r>
            <a:r>
              <a:rPr sz="2400" dirty="0" err="1"/>
              <a:t>rodzicem</a:t>
            </a:r>
            <a:r>
              <a:rPr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830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gzamin zawodowy składa się z  części pisemnej i praktycznej."/>
          <p:cNvSpPr txBox="1">
            <a:spLocks noGrp="1"/>
          </p:cNvSpPr>
          <p:nvPr>
            <p:ph type="title" idx="4294967295"/>
          </p:nvPr>
        </p:nvSpPr>
        <p:spPr>
          <a:xfrm>
            <a:off x="1104900" y="393700"/>
            <a:ext cx="6600825" cy="1217663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3900"/>
              </a:lnSpc>
              <a:spcBef>
                <a:spcPts val="300"/>
              </a:spcBef>
              <a:defRPr sz="3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Egzamin</a:t>
            </a:r>
            <a:r>
              <a:rPr dirty="0"/>
              <a:t> </a:t>
            </a:r>
            <a:r>
              <a:rPr dirty="0" err="1"/>
              <a:t>zawodowy</a:t>
            </a:r>
            <a:r>
              <a:rPr dirty="0"/>
              <a:t> </a:t>
            </a:r>
            <a:r>
              <a:rPr dirty="0" err="1"/>
              <a:t>składa</a:t>
            </a:r>
            <a:r>
              <a:rPr dirty="0"/>
              <a:t> </a:t>
            </a:r>
            <a:r>
              <a:rPr dirty="0" err="1"/>
              <a:t>się</a:t>
            </a:r>
            <a:r>
              <a:rPr dirty="0"/>
              <a:t> z  </a:t>
            </a:r>
            <a:r>
              <a:rPr dirty="0" err="1"/>
              <a:t>części</a:t>
            </a:r>
            <a:r>
              <a:rPr dirty="0"/>
              <a:t> </a:t>
            </a:r>
            <a:r>
              <a:rPr dirty="0" err="1"/>
              <a:t>pisemnej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praktycznej</a:t>
            </a:r>
            <a:r>
              <a:rPr dirty="0"/>
              <a:t>.</a:t>
            </a:r>
          </a:p>
        </p:txBody>
      </p:sp>
      <p:sp>
        <p:nvSpPr>
          <p:cNvPr id="129" name="●"/>
          <p:cNvSpPr txBox="1"/>
          <p:nvPr/>
        </p:nvSpPr>
        <p:spPr>
          <a:xfrm>
            <a:off x="508000" y="2915284"/>
            <a:ext cx="1285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1600"/>
            </a:lvl1pPr>
          </a:lstStyle>
          <a:p>
            <a:r>
              <a:rPr dirty="0"/>
              <a:t>●</a:t>
            </a:r>
          </a:p>
        </p:txBody>
      </p:sp>
      <p:sp>
        <p:nvSpPr>
          <p:cNvPr id="130" name="1.  Część pisemna jest przeprowadzana w formie testu  pisemnego…"/>
          <p:cNvSpPr txBox="1"/>
          <p:nvPr/>
        </p:nvSpPr>
        <p:spPr>
          <a:xfrm>
            <a:off x="495300" y="2057399"/>
            <a:ext cx="7823200" cy="1161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09600" indent="-596900">
              <a:lnSpc>
                <a:spcPts val="3000"/>
              </a:lnSpc>
              <a:spcBef>
                <a:spcPts val="100"/>
              </a:spcBef>
              <a:tabLst>
                <a:tab pos="723900" algn="l"/>
              </a:tabLst>
              <a:defRPr sz="2100">
                <a:solidFill>
                  <a:srgbClr val="330066"/>
                </a:solidFill>
              </a:defRPr>
            </a:pPr>
            <a:r>
              <a:rPr dirty="0"/>
              <a:t>1.		</a:t>
            </a:r>
            <a:r>
              <a:rPr sz="2400" b="1" dirty="0" err="1">
                <a:solidFill>
                  <a:srgbClr val="000000"/>
                </a:solidFill>
              </a:rPr>
              <a:t>Część</a:t>
            </a:r>
            <a:r>
              <a:rPr sz="2400" b="1" dirty="0">
                <a:solidFill>
                  <a:srgbClr val="000000"/>
                </a:solidFill>
              </a:rPr>
              <a:t> </a:t>
            </a:r>
            <a:r>
              <a:rPr sz="2400" b="1" dirty="0" err="1">
                <a:solidFill>
                  <a:srgbClr val="000000"/>
                </a:solidFill>
              </a:rPr>
              <a:t>pisemna</a:t>
            </a:r>
            <a:r>
              <a:rPr sz="2400" b="1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jest </a:t>
            </a:r>
            <a:r>
              <a:rPr sz="2400" dirty="0" err="1">
                <a:solidFill>
                  <a:srgbClr val="000000"/>
                </a:solidFill>
              </a:rPr>
              <a:t>przeprowadzana</a:t>
            </a:r>
            <a:r>
              <a:rPr sz="2400" dirty="0">
                <a:solidFill>
                  <a:srgbClr val="000000"/>
                </a:solidFill>
              </a:rPr>
              <a:t> w </a:t>
            </a:r>
            <a:r>
              <a:rPr sz="2400" dirty="0" err="1">
                <a:solidFill>
                  <a:srgbClr val="000000"/>
                </a:solidFill>
              </a:rPr>
              <a:t>formie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testu</a:t>
            </a:r>
            <a:r>
              <a:rPr sz="2400" dirty="0">
                <a:solidFill>
                  <a:srgbClr val="000000"/>
                </a:solidFill>
              </a:rPr>
              <a:t>  </a:t>
            </a:r>
            <a:r>
              <a:rPr sz="2400" dirty="0" err="1">
                <a:solidFill>
                  <a:srgbClr val="000000"/>
                </a:solidFill>
              </a:rPr>
              <a:t>pisemnego</a:t>
            </a:r>
            <a:endParaRPr sz="2400" dirty="0">
              <a:solidFill>
                <a:srgbClr val="000000"/>
              </a:solidFill>
            </a:endParaRPr>
          </a:p>
          <a:p>
            <a:pPr marL="609600" indent="-596900">
              <a:lnSpc>
                <a:spcPts val="3000"/>
              </a:lnSpc>
              <a:spcBef>
                <a:spcPts val="100"/>
              </a:spcBef>
              <a:tabLst>
                <a:tab pos="723900" algn="l"/>
              </a:tabLst>
              <a:defRPr sz="2100">
                <a:solidFill>
                  <a:srgbClr val="330066"/>
                </a:solidFill>
              </a:defRPr>
            </a:pPr>
            <a:r>
              <a:rPr sz="2400" dirty="0">
                <a:solidFill>
                  <a:srgbClr val="000000"/>
                </a:solidFill>
              </a:rPr>
              <a:t>       </a:t>
            </a:r>
            <a:r>
              <a:rPr dirty="0"/>
              <a:t>z </a:t>
            </a:r>
            <a:r>
              <a:rPr dirty="0" err="1"/>
              <a:t>wykorzystaniem</a:t>
            </a:r>
            <a:r>
              <a:rPr dirty="0"/>
              <a:t> </a:t>
            </a:r>
            <a:r>
              <a:rPr dirty="0" err="1"/>
              <a:t>elektronicznego</a:t>
            </a:r>
            <a:r>
              <a:rPr dirty="0"/>
              <a:t>  - </a:t>
            </a:r>
            <a:r>
              <a:rPr b="1" dirty="0">
                <a:solidFill>
                  <a:srgbClr val="18B357"/>
                </a:solidFill>
              </a:rPr>
              <a:t>KWALIFIKACJE TRZYLITEROWE</a:t>
            </a:r>
          </a:p>
        </p:txBody>
      </p:sp>
      <p:sp>
        <p:nvSpPr>
          <p:cNvPr id="131" name="lub"/>
          <p:cNvSpPr txBox="1"/>
          <p:nvPr/>
        </p:nvSpPr>
        <p:spPr>
          <a:xfrm>
            <a:off x="508000" y="3276600"/>
            <a:ext cx="4064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2400"/>
            </a:lvl1pPr>
          </a:lstStyle>
          <a:p>
            <a:r>
              <a:rPr dirty="0" err="1"/>
              <a:t>lub</a:t>
            </a:r>
            <a:endParaRPr dirty="0"/>
          </a:p>
        </p:txBody>
      </p:sp>
      <p:sp>
        <p:nvSpPr>
          <p:cNvPr id="132" name="●"/>
          <p:cNvSpPr txBox="1"/>
          <p:nvPr/>
        </p:nvSpPr>
        <p:spPr>
          <a:xfrm>
            <a:off x="508000" y="3753484"/>
            <a:ext cx="1285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1600"/>
            </a:lvl1pPr>
          </a:lstStyle>
          <a:p>
            <a:r>
              <a:rPr dirty="0"/>
              <a:t>●</a:t>
            </a:r>
          </a:p>
        </p:txBody>
      </p:sp>
      <p:sp>
        <p:nvSpPr>
          <p:cNvPr id="133" name="z wykorzystaniem wydrukowanych arkuszy i kart  odpowiedzi - KWALIFIKACJE JEDNO I DWULITEROWE"/>
          <p:cNvSpPr txBox="1"/>
          <p:nvPr/>
        </p:nvSpPr>
        <p:spPr>
          <a:xfrm>
            <a:off x="1104900" y="3716018"/>
            <a:ext cx="6564313" cy="107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800"/>
              </a:lnSpc>
              <a:spcBef>
                <a:spcPts val="200"/>
              </a:spcBef>
              <a:defRPr sz="2400"/>
            </a:pPr>
            <a:r>
              <a:rPr dirty="0"/>
              <a:t>z </a:t>
            </a:r>
            <a:r>
              <a:rPr dirty="0" err="1"/>
              <a:t>wykorzystaniem</a:t>
            </a:r>
            <a:r>
              <a:rPr dirty="0"/>
              <a:t> </a:t>
            </a:r>
            <a:r>
              <a:rPr dirty="0" err="1"/>
              <a:t>wydrukowanych</a:t>
            </a:r>
            <a:r>
              <a:rPr dirty="0"/>
              <a:t> </a:t>
            </a:r>
            <a:r>
              <a:rPr dirty="0" err="1"/>
              <a:t>arkuszy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kart  </a:t>
            </a:r>
            <a:r>
              <a:rPr dirty="0" err="1"/>
              <a:t>odpowiedzi</a:t>
            </a:r>
            <a:r>
              <a:rPr dirty="0"/>
              <a:t> - </a:t>
            </a:r>
            <a:r>
              <a:rPr b="1" dirty="0">
                <a:solidFill>
                  <a:srgbClr val="FE837B"/>
                </a:solidFill>
              </a:rPr>
              <a:t>KWALIFIKACJE JEDNO I DWULITEROWE</a:t>
            </a:r>
          </a:p>
        </p:txBody>
      </p:sp>
      <p:sp>
        <p:nvSpPr>
          <p:cNvPr id="134" name="2. Część praktyczna jest przeprowadzana w formie testu  praktycznego"/>
          <p:cNvSpPr txBox="1"/>
          <p:nvPr/>
        </p:nvSpPr>
        <p:spPr>
          <a:xfrm>
            <a:off x="495300" y="4935218"/>
            <a:ext cx="7802563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09600" indent="-596900">
              <a:lnSpc>
                <a:spcPts val="2800"/>
              </a:lnSpc>
              <a:spcBef>
                <a:spcPts val="200"/>
              </a:spcBef>
              <a:defRPr sz="2400" b="1"/>
            </a:pPr>
            <a:r>
              <a:rPr dirty="0"/>
              <a:t>2. </a:t>
            </a:r>
            <a:r>
              <a:rPr dirty="0" err="1"/>
              <a:t>Część</a:t>
            </a:r>
            <a:r>
              <a:rPr dirty="0"/>
              <a:t> </a:t>
            </a:r>
            <a:r>
              <a:rPr dirty="0" err="1"/>
              <a:t>praktyczna</a:t>
            </a:r>
            <a:r>
              <a:rPr dirty="0"/>
              <a:t> </a:t>
            </a:r>
            <a:r>
              <a:rPr b="0" dirty="0"/>
              <a:t>jest </a:t>
            </a:r>
            <a:r>
              <a:rPr b="0" dirty="0" err="1"/>
              <a:t>przeprowadzana</a:t>
            </a:r>
            <a:r>
              <a:rPr b="0" dirty="0"/>
              <a:t> w </a:t>
            </a:r>
            <a:r>
              <a:rPr b="0" dirty="0" err="1"/>
              <a:t>formie</a:t>
            </a:r>
            <a:r>
              <a:rPr b="0" dirty="0"/>
              <a:t> </a:t>
            </a:r>
            <a:r>
              <a:rPr b="0" dirty="0" err="1"/>
              <a:t>testu</a:t>
            </a:r>
            <a:r>
              <a:rPr b="0" dirty="0"/>
              <a:t>  </a:t>
            </a:r>
            <a:r>
              <a:rPr b="0" dirty="0" err="1"/>
              <a:t>praktycznego</a:t>
            </a:r>
            <a:endParaRPr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Warunki zdania egzaminu"/>
          <p:cNvSpPr txBox="1">
            <a:spLocks noGrp="1"/>
          </p:cNvSpPr>
          <p:nvPr>
            <p:ph type="title" idx="4294967295"/>
          </p:nvPr>
        </p:nvSpPr>
        <p:spPr>
          <a:xfrm>
            <a:off x="495300" y="431799"/>
            <a:ext cx="6061075" cy="619127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tabLst>
                <a:tab pos="37592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Warunki</a:t>
            </a:r>
            <a:r>
              <a:rPr dirty="0"/>
              <a:t> </a:t>
            </a:r>
            <a:r>
              <a:rPr dirty="0" err="1"/>
              <a:t>zdania</a:t>
            </a:r>
            <a:r>
              <a:rPr dirty="0"/>
              <a:t>	</a:t>
            </a:r>
            <a:r>
              <a:rPr dirty="0" err="1"/>
              <a:t>egzaminu</a:t>
            </a:r>
            <a:endParaRPr dirty="0"/>
          </a:p>
        </p:txBody>
      </p:sp>
      <p:sp>
        <p:nvSpPr>
          <p:cNvPr id="137" name="Zdający zdał egzamin potwierdzający kwalifikację w danym  zawodzie, jeżeli uzyskał:"/>
          <p:cNvSpPr txBox="1"/>
          <p:nvPr/>
        </p:nvSpPr>
        <p:spPr>
          <a:xfrm>
            <a:off x="495300" y="1760219"/>
            <a:ext cx="8005763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342900" indent="-3302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rPr dirty="0" err="1"/>
              <a:t>Zdający</a:t>
            </a:r>
            <a:r>
              <a:rPr dirty="0"/>
              <a:t> </a:t>
            </a:r>
            <a:r>
              <a:rPr dirty="0" err="1"/>
              <a:t>zdał</a:t>
            </a:r>
            <a:r>
              <a:rPr dirty="0"/>
              <a:t> </a:t>
            </a:r>
            <a:r>
              <a:rPr dirty="0" err="1"/>
              <a:t>egzamin</a:t>
            </a:r>
            <a:r>
              <a:rPr dirty="0"/>
              <a:t> </a:t>
            </a:r>
            <a:r>
              <a:rPr dirty="0" err="1"/>
              <a:t>potwierdzający</a:t>
            </a:r>
            <a:r>
              <a:rPr dirty="0"/>
              <a:t> </a:t>
            </a:r>
            <a:r>
              <a:rPr dirty="0" err="1"/>
              <a:t>kwalifikację</a:t>
            </a:r>
            <a:r>
              <a:rPr dirty="0"/>
              <a:t> w </a:t>
            </a:r>
            <a:r>
              <a:rPr dirty="0" err="1"/>
              <a:t>danym</a:t>
            </a:r>
            <a:r>
              <a:rPr dirty="0"/>
              <a:t>  </a:t>
            </a:r>
            <a:r>
              <a:rPr dirty="0" err="1"/>
              <a:t>zawodzie</a:t>
            </a:r>
            <a:r>
              <a:rPr dirty="0"/>
              <a:t>, </a:t>
            </a:r>
            <a:r>
              <a:rPr dirty="0" err="1"/>
              <a:t>jeżeli</a:t>
            </a:r>
            <a:r>
              <a:rPr dirty="0"/>
              <a:t> </a:t>
            </a:r>
            <a:r>
              <a:rPr dirty="0" err="1"/>
              <a:t>uzyskał</a:t>
            </a:r>
            <a:r>
              <a:rPr dirty="0"/>
              <a:t>:</a:t>
            </a:r>
          </a:p>
        </p:txBody>
      </p:sp>
      <p:sp>
        <p:nvSpPr>
          <p:cNvPr id="138" name="●"/>
          <p:cNvSpPr txBox="1"/>
          <p:nvPr/>
        </p:nvSpPr>
        <p:spPr>
          <a:xfrm>
            <a:off x="495300" y="30295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 b="1"/>
            </a:lvl1pPr>
          </a:lstStyle>
          <a:p>
            <a:r>
              <a:rPr dirty="0"/>
              <a:t>●</a:t>
            </a:r>
          </a:p>
        </p:txBody>
      </p:sp>
      <p:sp>
        <p:nvSpPr>
          <p:cNvPr id="139" name="z części pisemnej – co najmniej 50% punktów  możliwych do uzyskania…"/>
          <p:cNvSpPr txBox="1"/>
          <p:nvPr/>
        </p:nvSpPr>
        <p:spPr>
          <a:xfrm>
            <a:off x="495300" y="2979420"/>
            <a:ext cx="697547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55600">
              <a:lnSpc>
                <a:spcPts val="2800"/>
              </a:lnSpc>
              <a:spcBef>
                <a:spcPts val="200"/>
              </a:spcBef>
              <a:defRPr sz="2400" b="1"/>
            </a:pPr>
            <a:r>
              <a:rPr dirty="0"/>
              <a:t>z </a:t>
            </a:r>
            <a:r>
              <a:rPr dirty="0" err="1"/>
              <a:t>części</a:t>
            </a:r>
            <a:r>
              <a:rPr dirty="0"/>
              <a:t> </a:t>
            </a:r>
            <a:r>
              <a:rPr dirty="0" err="1"/>
              <a:t>pisemnej</a:t>
            </a:r>
            <a:r>
              <a:rPr dirty="0"/>
              <a:t> – co </a:t>
            </a:r>
            <a:r>
              <a:rPr dirty="0" err="1"/>
              <a:t>najmniej</a:t>
            </a:r>
            <a:r>
              <a:rPr dirty="0"/>
              <a:t> 50% </a:t>
            </a:r>
            <a:r>
              <a:rPr dirty="0" err="1"/>
              <a:t>punktów</a:t>
            </a:r>
            <a:r>
              <a:rPr dirty="0"/>
              <a:t>  </a:t>
            </a:r>
            <a:r>
              <a:rPr dirty="0" err="1"/>
              <a:t>możliwych</a:t>
            </a:r>
            <a:r>
              <a:rPr dirty="0"/>
              <a:t> do </a:t>
            </a:r>
            <a:r>
              <a:rPr dirty="0" err="1"/>
              <a:t>uzyskania</a:t>
            </a:r>
            <a:endParaRPr dirty="0"/>
          </a:p>
          <a:p>
            <a:pPr indent="355600">
              <a:spcBef>
                <a:spcPts val="300"/>
              </a:spcBef>
              <a:defRPr sz="2400"/>
            </a:pPr>
            <a:r>
              <a:rPr dirty="0" err="1"/>
              <a:t>oraz</a:t>
            </a:r>
            <a:endParaRPr dirty="0"/>
          </a:p>
        </p:txBody>
      </p:sp>
      <p:sp>
        <p:nvSpPr>
          <p:cNvPr id="140" name="●"/>
          <p:cNvSpPr txBox="1"/>
          <p:nvPr/>
        </p:nvSpPr>
        <p:spPr>
          <a:xfrm>
            <a:off x="495300" y="46678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 b="1"/>
            </a:lvl1pPr>
          </a:lstStyle>
          <a:p>
            <a:r>
              <a:rPr dirty="0"/>
              <a:t>●</a:t>
            </a:r>
          </a:p>
        </p:txBody>
      </p:sp>
      <p:sp>
        <p:nvSpPr>
          <p:cNvPr id="141" name="z części praktycznej – co najmniej 75% punktów  możliwych do uzyskania"/>
          <p:cNvSpPr txBox="1"/>
          <p:nvPr/>
        </p:nvSpPr>
        <p:spPr>
          <a:xfrm>
            <a:off x="838200" y="4617718"/>
            <a:ext cx="6988175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 b="1"/>
            </a:lvl1pPr>
          </a:lstStyle>
          <a:p>
            <a:r>
              <a:rPr dirty="0"/>
              <a:t>z </a:t>
            </a:r>
            <a:r>
              <a:rPr dirty="0" err="1"/>
              <a:t>części</a:t>
            </a:r>
            <a:r>
              <a:rPr dirty="0"/>
              <a:t> </a:t>
            </a:r>
            <a:r>
              <a:rPr dirty="0" err="1"/>
              <a:t>praktycznej</a:t>
            </a:r>
            <a:r>
              <a:rPr dirty="0"/>
              <a:t> – co </a:t>
            </a:r>
            <a:r>
              <a:rPr dirty="0" err="1"/>
              <a:t>najmniej</a:t>
            </a:r>
            <a:r>
              <a:rPr dirty="0"/>
              <a:t> 75% </a:t>
            </a:r>
            <a:r>
              <a:rPr dirty="0" err="1"/>
              <a:t>punktów</a:t>
            </a:r>
            <a:r>
              <a:rPr dirty="0"/>
              <a:t>  </a:t>
            </a:r>
            <a:r>
              <a:rPr dirty="0" err="1"/>
              <a:t>możliwych</a:t>
            </a:r>
            <a:r>
              <a:rPr dirty="0"/>
              <a:t> do </a:t>
            </a:r>
            <a:r>
              <a:rPr dirty="0" err="1"/>
              <a:t>uzyskania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ZĘŚĆ PISEMNA EGZAMINU"/>
          <p:cNvSpPr txBox="1"/>
          <p:nvPr/>
        </p:nvSpPr>
        <p:spPr>
          <a:xfrm>
            <a:off x="2026919" y="1905000"/>
            <a:ext cx="5013962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 b="1"/>
            </a:lvl1pPr>
          </a:lstStyle>
          <a:p>
            <a:r>
              <a:rPr dirty="0"/>
              <a:t>CZĘŚĆ PISEMNA </a:t>
            </a:r>
            <a:r>
              <a:rPr dirty="0" smtClean="0"/>
              <a:t>EGZAMINU</a:t>
            </a:r>
            <a:r>
              <a:rPr lang="pl-PL" dirty="0" smtClean="0"/>
              <a:t> na stanowiskach komputerowych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331" y="1067487"/>
            <a:ext cx="7773339" cy="355367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" name="image2.jpeg" descr="C:\Users\Dariusz Fabicki\Desktop\PP2012 2020 Czerwiec\07 Dokumentacja - 2012\Instrukcja przeprowadzania egzaminu elektronicznego - czerwiec 2020\Wytyczne CKE MEN i GIS_plaka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7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01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zęść pisemna egzaminu"/>
          <p:cNvSpPr txBox="1">
            <a:spLocks noGrp="1"/>
          </p:cNvSpPr>
          <p:nvPr>
            <p:ph type="title" idx="4294967295"/>
          </p:nvPr>
        </p:nvSpPr>
        <p:spPr>
          <a:xfrm>
            <a:off x="495300" y="761999"/>
            <a:ext cx="6026150" cy="619127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tabLst>
                <a:tab pos="1574800" algn="l"/>
                <a:tab pos="3721100" algn="l"/>
              </a:tabLst>
              <a:defRPr sz="3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Część</a:t>
            </a:r>
            <a:r>
              <a:rPr dirty="0"/>
              <a:t>	</a:t>
            </a:r>
            <a:r>
              <a:rPr dirty="0" err="1"/>
              <a:t>pisemna</a:t>
            </a:r>
            <a:r>
              <a:rPr dirty="0"/>
              <a:t>	</a:t>
            </a:r>
            <a:r>
              <a:rPr dirty="0" err="1"/>
              <a:t>egzaminu</a:t>
            </a:r>
            <a:endParaRPr dirty="0"/>
          </a:p>
        </p:txBody>
      </p:sp>
      <p:sp>
        <p:nvSpPr>
          <p:cNvPr id="146" name="zawodowego trwa 60 minut…"/>
          <p:cNvSpPr txBox="1"/>
          <p:nvPr/>
        </p:nvSpPr>
        <p:spPr>
          <a:xfrm>
            <a:off x="495300" y="1280160"/>
            <a:ext cx="7580313" cy="3616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52387" indent="301625">
              <a:tabLst>
                <a:tab pos="3568700" algn="l"/>
              </a:tabLst>
              <a:defRPr sz="3900" b="1"/>
            </a:pPr>
            <a:r>
              <a:rPr dirty="0" err="1"/>
              <a:t>zawodowego</a:t>
            </a:r>
            <a:r>
              <a:rPr dirty="0"/>
              <a:t>	</a:t>
            </a:r>
            <a:r>
              <a:rPr sz="2800" b="0" dirty="0" err="1"/>
              <a:t>trwa</a:t>
            </a:r>
            <a:r>
              <a:rPr sz="2800" b="0" dirty="0"/>
              <a:t> 60 </a:t>
            </a:r>
            <a:r>
              <a:rPr sz="2800" b="0" dirty="0" err="1"/>
              <a:t>minut</a:t>
            </a:r>
            <a:r>
              <a:rPr sz="2800" b="0" dirty="0"/>
              <a:t> </a:t>
            </a:r>
            <a:endParaRPr sz="2800" dirty="0"/>
          </a:p>
          <a:p>
            <a:pPr marL="52387" indent="301625">
              <a:tabLst>
                <a:tab pos="3568700" algn="l"/>
              </a:tabLst>
              <a:defRPr sz="3500"/>
            </a:pPr>
            <a:r>
              <a:rPr sz="2800" dirty="0" err="1"/>
              <a:t>odbędzie</a:t>
            </a:r>
            <a:r>
              <a:rPr sz="2800" dirty="0"/>
              <a:t> </a:t>
            </a:r>
            <a:r>
              <a:rPr sz="2800" dirty="0" err="1"/>
              <a:t>się</a:t>
            </a:r>
            <a:r>
              <a:rPr sz="2800" dirty="0" smtClean="0"/>
              <a:t>:</a:t>
            </a:r>
            <a:endParaRPr lang="pl-PL" sz="2800" dirty="0" smtClean="0"/>
          </a:p>
          <a:p>
            <a:pPr marL="52387" indent="301625">
              <a:tabLst>
                <a:tab pos="3568700" algn="l"/>
              </a:tabLst>
              <a:defRPr sz="3500"/>
            </a:pPr>
            <a:endParaRPr sz="2800" dirty="0"/>
          </a:p>
          <a:p>
            <a:pPr marL="280736" indent="-280736">
              <a:buSzPct val="100000"/>
              <a:buChar char="-"/>
              <a:tabLst>
                <a:tab pos="3568700" algn="l"/>
              </a:tabLst>
              <a:defRPr sz="3500">
                <a:solidFill>
                  <a:srgbClr val="45AC42"/>
                </a:solidFill>
              </a:defRPr>
            </a:pPr>
            <a:r>
              <a:rPr sz="2800" dirty="0"/>
              <a:t>8 </a:t>
            </a:r>
            <a:r>
              <a:rPr sz="2800" dirty="0" err="1"/>
              <a:t>czerwca</a:t>
            </a:r>
            <a:r>
              <a:rPr sz="2800" dirty="0"/>
              <a:t> </a:t>
            </a:r>
            <a:r>
              <a:rPr sz="2800" dirty="0" err="1"/>
              <a:t>dla</a:t>
            </a:r>
            <a:r>
              <a:rPr sz="2800" dirty="0"/>
              <a:t> </a:t>
            </a:r>
            <a:r>
              <a:rPr sz="2800" dirty="0" err="1"/>
              <a:t>zawodu</a:t>
            </a:r>
            <a:r>
              <a:rPr sz="2800" dirty="0"/>
              <a:t> </a:t>
            </a:r>
            <a:r>
              <a:rPr sz="2800" dirty="0" err="1"/>
              <a:t>technik</a:t>
            </a:r>
            <a:r>
              <a:rPr sz="2800" dirty="0"/>
              <a:t> </a:t>
            </a:r>
            <a:r>
              <a:rPr sz="2800" dirty="0" err="1"/>
              <a:t>hotelarstwa</a:t>
            </a:r>
            <a:r>
              <a:rPr sz="2800" dirty="0"/>
              <a:t> - </a:t>
            </a:r>
            <a:r>
              <a:rPr sz="2800" dirty="0" err="1"/>
              <a:t>kwalifikacja</a:t>
            </a:r>
            <a:r>
              <a:rPr sz="2800" dirty="0"/>
              <a:t> </a:t>
            </a:r>
            <a:r>
              <a:rPr sz="2800" dirty="0" smtClean="0"/>
              <a:t>HGT.03</a:t>
            </a:r>
            <a:endParaRPr lang="pl-PL" sz="2800" dirty="0" smtClean="0"/>
          </a:p>
          <a:p>
            <a:pPr>
              <a:buSzPct val="100000"/>
              <a:tabLst>
                <a:tab pos="3568700" algn="l"/>
              </a:tabLst>
              <a:defRPr sz="3500">
                <a:solidFill>
                  <a:srgbClr val="45AC42"/>
                </a:solidFill>
              </a:defRPr>
            </a:pPr>
            <a:endParaRPr sz="2800" dirty="0"/>
          </a:p>
          <a:p>
            <a:pPr marL="280736" indent="-280736">
              <a:buSzPct val="100000"/>
              <a:buChar char="-"/>
              <a:tabLst>
                <a:tab pos="3568700" algn="l"/>
              </a:tabLst>
              <a:defRPr sz="3500">
                <a:solidFill>
                  <a:srgbClr val="45AC42"/>
                </a:solidFill>
              </a:defRPr>
            </a:pPr>
            <a:r>
              <a:rPr sz="2800" dirty="0"/>
              <a:t>9 </a:t>
            </a:r>
            <a:r>
              <a:rPr sz="2800" dirty="0" err="1"/>
              <a:t>czerwca</a:t>
            </a:r>
            <a:r>
              <a:rPr sz="2800" dirty="0"/>
              <a:t> </a:t>
            </a:r>
            <a:r>
              <a:rPr sz="2800" dirty="0" err="1"/>
              <a:t>dla</a:t>
            </a:r>
            <a:r>
              <a:rPr sz="2800" dirty="0"/>
              <a:t> </a:t>
            </a:r>
            <a:r>
              <a:rPr sz="2800" dirty="0" err="1"/>
              <a:t>zawodu</a:t>
            </a:r>
            <a:r>
              <a:rPr sz="2800" dirty="0"/>
              <a:t> </a:t>
            </a:r>
            <a:r>
              <a:rPr sz="2800" dirty="0" err="1"/>
              <a:t>technik</a:t>
            </a:r>
            <a:r>
              <a:rPr sz="2800" dirty="0"/>
              <a:t> </a:t>
            </a:r>
            <a:r>
              <a:rPr sz="2800" dirty="0" err="1"/>
              <a:t>ekonomista</a:t>
            </a:r>
            <a:r>
              <a:rPr sz="2800" dirty="0"/>
              <a:t> - </a:t>
            </a:r>
            <a:r>
              <a:rPr sz="2800" dirty="0" err="1"/>
              <a:t>kwalifikacja</a:t>
            </a:r>
            <a:r>
              <a:rPr sz="2800" dirty="0"/>
              <a:t> </a:t>
            </a:r>
            <a:r>
              <a:rPr sz="2800" dirty="0" smtClean="0"/>
              <a:t>EKA.04</a:t>
            </a:r>
            <a:endParaRPr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rganizacja części pisemnej"/>
          <p:cNvSpPr txBox="1">
            <a:spLocks noGrp="1"/>
          </p:cNvSpPr>
          <p:nvPr>
            <p:ph type="title" idx="4294967295"/>
          </p:nvPr>
        </p:nvSpPr>
        <p:spPr>
          <a:xfrm>
            <a:off x="495300" y="482599"/>
            <a:ext cx="6743700" cy="619127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tabLst>
                <a:tab pos="2946400" algn="l"/>
              </a:tabLst>
              <a:defRPr sz="3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Organizacja</a:t>
            </a:r>
            <a:r>
              <a:rPr dirty="0"/>
              <a:t>	</a:t>
            </a:r>
            <a:r>
              <a:rPr dirty="0" err="1"/>
              <a:t>części</a:t>
            </a:r>
            <a:r>
              <a:rPr dirty="0"/>
              <a:t> </a:t>
            </a:r>
            <a:r>
              <a:rPr dirty="0" err="1"/>
              <a:t>pisemnej</a:t>
            </a:r>
            <a:endParaRPr dirty="0"/>
          </a:p>
        </p:txBody>
      </p:sp>
      <p:sp>
        <p:nvSpPr>
          <p:cNvPr id="149" name="W dniu egzaminu zdający zgłoszą się do szkoły co najmniej 30 - 40 minut przed wyznaczoną godziną egzaminu…"/>
          <p:cNvSpPr txBox="1"/>
          <p:nvPr/>
        </p:nvSpPr>
        <p:spPr>
          <a:xfrm>
            <a:off x="533400" y="1508125"/>
            <a:ext cx="8128000" cy="4583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17500" indent="-304800">
              <a:lnSpc>
                <a:spcPts val="2200"/>
              </a:lnSpc>
              <a:spcBef>
                <a:spcPts val="400"/>
              </a:spcBef>
              <a:buSzPct val="71000"/>
              <a:buChar char="●"/>
              <a:tabLst>
                <a:tab pos="304800" algn="l"/>
                <a:tab pos="317500" algn="l"/>
                <a:tab pos="8001000" algn="l"/>
              </a:tabLst>
              <a:defRPr sz="2100"/>
            </a:pPr>
            <a:r>
              <a:rPr dirty="0"/>
              <a:t>W </a:t>
            </a:r>
            <a:r>
              <a:rPr dirty="0" err="1"/>
              <a:t>dniu</a:t>
            </a:r>
            <a:r>
              <a:rPr dirty="0"/>
              <a:t> </a:t>
            </a:r>
            <a:r>
              <a:rPr dirty="0" err="1"/>
              <a:t>egzaminu</a:t>
            </a:r>
            <a:r>
              <a:rPr dirty="0"/>
              <a:t> </a:t>
            </a:r>
            <a:r>
              <a:rPr dirty="0" err="1"/>
              <a:t>zdający</a:t>
            </a:r>
            <a:r>
              <a:rPr dirty="0"/>
              <a:t> </a:t>
            </a:r>
            <a:r>
              <a:rPr dirty="0" err="1"/>
              <a:t>zgłoszą</a:t>
            </a:r>
            <a:r>
              <a:rPr dirty="0"/>
              <a:t> </a:t>
            </a:r>
            <a:r>
              <a:rPr smtClean="0"/>
              <a:t>się </a:t>
            </a:r>
            <a:r>
              <a:rPr dirty="0"/>
              <a:t>co </a:t>
            </a:r>
            <a:r>
              <a:rPr dirty="0" err="1"/>
              <a:t>najmniej</a:t>
            </a:r>
            <a:r>
              <a:rPr dirty="0"/>
              <a:t> </a:t>
            </a:r>
            <a:r>
              <a:rPr lang="pl-PL" dirty="0" smtClean="0"/>
              <a:t>30 - </a:t>
            </a:r>
            <a:r>
              <a:rPr b="1" dirty="0" smtClean="0"/>
              <a:t> </a:t>
            </a:r>
            <a:r>
              <a:rPr b="1" dirty="0"/>
              <a:t>40 </a:t>
            </a:r>
            <a:r>
              <a:rPr b="1" dirty="0" err="1"/>
              <a:t>minut</a:t>
            </a:r>
            <a:r>
              <a:rPr b="1" dirty="0"/>
              <a:t> </a:t>
            </a:r>
            <a:r>
              <a:rPr dirty="0" err="1"/>
              <a:t>przed</a:t>
            </a:r>
            <a:r>
              <a:rPr dirty="0"/>
              <a:t> </a:t>
            </a:r>
            <a:r>
              <a:rPr dirty="0" err="1"/>
              <a:t>wyznaczoną</a:t>
            </a:r>
            <a:r>
              <a:rPr dirty="0"/>
              <a:t> </a:t>
            </a:r>
            <a:r>
              <a:rPr dirty="0" err="1"/>
              <a:t>godziną</a:t>
            </a:r>
            <a:r>
              <a:rPr dirty="0"/>
              <a:t> </a:t>
            </a:r>
            <a:r>
              <a:rPr dirty="0" err="1"/>
              <a:t>egzaminu</a:t>
            </a:r>
            <a:endParaRPr dirty="0"/>
          </a:p>
          <a:p>
            <a:pPr marL="304800" indent="-292100" algn="just">
              <a:lnSpc>
                <a:spcPct val="103000"/>
              </a:lnSpc>
              <a:tabLst>
                <a:tab pos="304800" algn="l"/>
                <a:tab pos="317500" algn="l"/>
                <a:tab pos="8001000" algn="l"/>
              </a:tabLst>
              <a:defRPr sz="21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pPr>
            <a:endParaRPr lang="pl-PL" dirty="0" smtClean="0"/>
          </a:p>
          <a:p>
            <a:pPr marL="304800" indent="-292100" algn="just">
              <a:lnSpc>
                <a:spcPct val="103000"/>
              </a:lnSpc>
              <a:tabLst>
                <a:tab pos="304800" algn="l"/>
                <a:tab pos="317500" algn="l"/>
                <a:tab pos="8001000" algn="l"/>
              </a:tabLst>
              <a:defRPr sz="21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dirty="0" err="1" smtClean="0"/>
              <a:t>Czekając</a:t>
            </a:r>
            <a:r>
              <a:rPr dirty="0" smtClean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wejście</a:t>
            </a:r>
            <a:r>
              <a:rPr dirty="0"/>
              <a:t> do </a:t>
            </a:r>
            <a:r>
              <a:rPr dirty="0" err="1"/>
              <a:t>sali</a:t>
            </a:r>
            <a:r>
              <a:rPr dirty="0"/>
              <a:t>, </a:t>
            </a:r>
            <a:r>
              <a:rPr dirty="0" err="1"/>
              <a:t>zdający</a:t>
            </a:r>
            <a:r>
              <a:rPr dirty="0"/>
              <a:t> </a:t>
            </a:r>
            <a:r>
              <a:rPr dirty="0" err="1"/>
              <a:t>zachowują</a:t>
            </a:r>
            <a:r>
              <a:rPr dirty="0"/>
              <a:t>  </a:t>
            </a:r>
            <a:r>
              <a:rPr dirty="0" err="1"/>
              <a:t>odpowiedni</a:t>
            </a:r>
            <a:r>
              <a:rPr dirty="0"/>
              <a:t> </a:t>
            </a:r>
            <a:r>
              <a:rPr dirty="0" err="1"/>
              <a:t>odstęp</a:t>
            </a:r>
            <a:r>
              <a:rPr dirty="0"/>
              <a:t> (co najmniej1,5 m) </a:t>
            </a:r>
            <a:r>
              <a:rPr dirty="0" err="1"/>
              <a:t>oraz</a:t>
            </a:r>
            <a:r>
              <a:rPr dirty="0"/>
              <a:t> </a:t>
            </a:r>
            <a:r>
              <a:rPr dirty="0" err="1"/>
              <a:t>mają</a:t>
            </a:r>
            <a:r>
              <a:rPr dirty="0"/>
              <a:t> </a:t>
            </a:r>
            <a:r>
              <a:rPr dirty="0" err="1"/>
              <a:t>zakryte</a:t>
            </a:r>
            <a:r>
              <a:rPr dirty="0"/>
              <a:t> </a:t>
            </a:r>
            <a:r>
              <a:rPr dirty="0" err="1"/>
              <a:t>usta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nos. </a:t>
            </a:r>
            <a:endParaRPr lang="pl-PL" dirty="0" smtClean="0"/>
          </a:p>
          <a:p>
            <a:pPr marL="304800" indent="-292100" algn="just">
              <a:lnSpc>
                <a:spcPct val="103000"/>
              </a:lnSpc>
              <a:tabLst>
                <a:tab pos="304800" algn="l"/>
                <a:tab pos="317500" algn="l"/>
                <a:tab pos="8001000" algn="l"/>
              </a:tabLst>
              <a:defRPr sz="21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pPr>
            <a:endParaRPr dirty="0"/>
          </a:p>
          <a:p>
            <a:pPr marL="317500" indent="-304800">
              <a:lnSpc>
                <a:spcPts val="2200"/>
              </a:lnSpc>
              <a:spcBef>
                <a:spcPts val="400"/>
              </a:spcBef>
              <a:buSzPct val="71000"/>
              <a:buChar char="●"/>
              <a:tabLst>
                <a:tab pos="304800" algn="l"/>
                <a:tab pos="317500" algn="l"/>
                <a:tab pos="8001000" algn="l"/>
              </a:tabLst>
              <a:defRPr sz="2100"/>
            </a:pPr>
            <a:r>
              <a:rPr dirty="0" err="1"/>
              <a:t>K</a:t>
            </a:r>
            <a:r>
              <a:rPr dirty="0" err="1">
                <a:latin typeface="Carlito"/>
                <a:ea typeface="Carlito"/>
                <a:cs typeface="Carlito"/>
                <a:sym typeface="Carlito"/>
              </a:rPr>
              <a:t>ażdy</a:t>
            </a:r>
            <a:r>
              <a:rPr dirty="0">
                <a:latin typeface="Carlito"/>
                <a:ea typeface="Carlito"/>
                <a:cs typeface="Carlito"/>
                <a:sym typeface="Carlito"/>
              </a:rPr>
              <a:t>  </a:t>
            </a:r>
            <a:r>
              <a:rPr dirty="0" err="1">
                <a:latin typeface="Carlito"/>
                <a:ea typeface="Carlito"/>
                <a:cs typeface="Carlito"/>
                <a:sym typeface="Carlito"/>
              </a:rPr>
              <a:t>zdający</a:t>
            </a:r>
            <a:r>
              <a:rPr dirty="0">
                <a:latin typeface="Carlito"/>
                <a:ea typeface="Carlito"/>
                <a:cs typeface="Carlito"/>
                <a:sym typeface="Carlito"/>
              </a:rPr>
              <a:t> </a:t>
            </a:r>
            <a:r>
              <a:rPr dirty="0" err="1">
                <a:latin typeface="Carlito"/>
                <a:ea typeface="Carlito"/>
                <a:cs typeface="Carlito"/>
                <a:sym typeface="Carlito"/>
              </a:rPr>
              <a:t>powinien</a:t>
            </a:r>
            <a:r>
              <a:rPr dirty="0">
                <a:latin typeface="Carlito"/>
                <a:ea typeface="Carlito"/>
                <a:cs typeface="Carlito"/>
                <a:sym typeface="Carlito"/>
              </a:rPr>
              <a:t> </a:t>
            </a:r>
            <a:r>
              <a:rPr dirty="0" err="1">
                <a:latin typeface="Carlito"/>
                <a:ea typeface="Carlito"/>
                <a:cs typeface="Carlito"/>
                <a:sym typeface="Carlito"/>
              </a:rPr>
              <a:t>mieć</a:t>
            </a:r>
            <a:r>
              <a:rPr dirty="0">
                <a:latin typeface="Carlito"/>
                <a:ea typeface="Carlito"/>
                <a:cs typeface="Carlito"/>
                <a:sym typeface="Carlito"/>
              </a:rPr>
              <a:t>:</a:t>
            </a:r>
          </a:p>
          <a:p>
            <a:pPr marL="304800" indent="-292100">
              <a:lnSpc>
                <a:spcPts val="2300"/>
              </a:lnSpc>
              <a:spcBef>
                <a:spcPts val="600"/>
              </a:spcBef>
              <a:tabLst>
                <a:tab pos="304800" algn="l"/>
                <a:tab pos="317500" algn="l"/>
                <a:tab pos="8001000" algn="l"/>
              </a:tabLst>
              <a:defRPr sz="2100"/>
            </a:pPr>
            <a:r>
              <a:rPr dirty="0"/>
              <a:t>-   </a:t>
            </a:r>
            <a:r>
              <a:rPr b="1" u="sng" dirty="0" err="1"/>
              <a:t>dokument</a:t>
            </a:r>
            <a:r>
              <a:rPr b="1" u="sng" dirty="0"/>
              <a:t> </a:t>
            </a:r>
            <a:r>
              <a:rPr b="1" u="sng" dirty="0" err="1"/>
              <a:t>tożsamości</a:t>
            </a:r>
            <a:r>
              <a:rPr b="1" u="sng" dirty="0"/>
              <a:t> </a:t>
            </a:r>
            <a:r>
              <a:rPr b="1" u="sng" dirty="0" err="1"/>
              <a:t>wraz</a:t>
            </a:r>
            <a:r>
              <a:rPr b="1" u="sng" dirty="0"/>
              <a:t> </a:t>
            </a:r>
            <a:r>
              <a:rPr b="1" u="sng" dirty="0" err="1"/>
              <a:t>ze</a:t>
            </a:r>
            <a:r>
              <a:rPr b="1" u="sng" dirty="0"/>
              <a:t> </a:t>
            </a:r>
            <a:r>
              <a:rPr b="1" u="sng" dirty="0" err="1"/>
              <a:t>zdjęciem</a:t>
            </a:r>
            <a:endParaRPr b="1" u="sng" dirty="0"/>
          </a:p>
          <a:p>
            <a:pPr marL="317500" indent="-304800">
              <a:spcBef>
                <a:spcPts val="100"/>
              </a:spcBef>
              <a:buSzPct val="100000"/>
              <a:buChar char="-"/>
              <a:tabLst>
                <a:tab pos="304800" algn="l"/>
                <a:tab pos="317500" algn="l"/>
                <a:tab pos="8001000" algn="l"/>
              </a:tabLst>
              <a:defRPr sz="2100" b="1" u="sng"/>
            </a:pPr>
            <a:r>
              <a:rPr dirty="0" err="1"/>
              <a:t>długopis</a:t>
            </a:r>
            <a:r>
              <a:rPr dirty="0"/>
              <a:t> (</a:t>
            </a:r>
            <a:r>
              <a:rPr dirty="0" err="1"/>
              <a:t>pióro</a:t>
            </a:r>
            <a:r>
              <a:rPr dirty="0"/>
              <a:t>) z </a:t>
            </a:r>
            <a:r>
              <a:rPr dirty="0" err="1"/>
              <a:t>czarnym</a:t>
            </a:r>
            <a:r>
              <a:rPr dirty="0"/>
              <a:t> </a:t>
            </a:r>
            <a:r>
              <a:rPr dirty="0" err="1"/>
              <a:t>tuszem</a:t>
            </a:r>
            <a:r>
              <a:rPr u="none" dirty="0"/>
              <a:t> </a:t>
            </a:r>
            <a:r>
              <a:rPr b="0" u="none" dirty="0" err="1"/>
              <a:t>oraz</a:t>
            </a:r>
            <a:r>
              <a:rPr b="0" u="none" dirty="0"/>
              <a:t> </a:t>
            </a:r>
            <a:r>
              <a:rPr b="0" u="none" dirty="0" err="1"/>
              <a:t>może</a:t>
            </a:r>
            <a:r>
              <a:rPr b="0" u="none" dirty="0"/>
              <a:t> </a:t>
            </a:r>
            <a:r>
              <a:rPr b="0" u="none" dirty="0" err="1"/>
              <a:t>mieć</a:t>
            </a:r>
            <a:endParaRPr b="0" u="none" dirty="0"/>
          </a:p>
          <a:p>
            <a:pPr marL="317500" indent="-304800">
              <a:lnSpc>
                <a:spcPts val="2400"/>
              </a:lnSpc>
              <a:spcBef>
                <a:spcPts val="100"/>
              </a:spcBef>
              <a:buSzPct val="100000"/>
              <a:buChar char="-"/>
              <a:tabLst>
                <a:tab pos="304800" algn="l"/>
                <a:tab pos="317500" algn="l"/>
                <a:tab pos="8001000" algn="l"/>
              </a:tabLst>
              <a:defRPr sz="2100" b="1" u="sng"/>
            </a:pPr>
            <a:r>
              <a:rPr dirty="0" err="1"/>
              <a:t>kalkulator</a:t>
            </a:r>
            <a:r>
              <a:rPr dirty="0"/>
              <a:t> </a:t>
            </a:r>
            <a:r>
              <a:rPr dirty="0" err="1"/>
              <a:t>prosty</a:t>
            </a:r>
            <a:r>
              <a:rPr dirty="0" smtClean="0"/>
              <a:t>.</a:t>
            </a:r>
            <a:endParaRPr lang="pl-PL" dirty="0" smtClean="0"/>
          </a:p>
          <a:p>
            <a:pPr marL="317500" indent="-304800">
              <a:lnSpc>
                <a:spcPts val="2400"/>
              </a:lnSpc>
              <a:spcBef>
                <a:spcPts val="100"/>
              </a:spcBef>
              <a:buSzPct val="100000"/>
              <a:buChar char="-"/>
              <a:tabLst>
                <a:tab pos="304800" algn="l"/>
                <a:tab pos="317500" algn="l"/>
                <a:tab pos="8001000" algn="l"/>
              </a:tabLst>
              <a:defRPr sz="2100" b="1" u="sng"/>
            </a:pPr>
            <a:endParaRPr dirty="0"/>
          </a:p>
          <a:p>
            <a:pPr marL="304800" indent="-292100" algn="just">
              <a:lnSpc>
                <a:spcPts val="2400"/>
              </a:lnSpc>
              <a:tabLst>
                <a:tab pos="304800" algn="l"/>
                <a:tab pos="317500" algn="l"/>
                <a:tab pos="8001000" algn="l"/>
              </a:tabLst>
              <a:defRPr sz="21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dirty="0"/>
              <a:t>Na </a:t>
            </a:r>
            <a:r>
              <a:rPr dirty="0" err="1"/>
              <a:t>egzaminie</a:t>
            </a:r>
            <a:r>
              <a:rPr dirty="0"/>
              <a:t> </a:t>
            </a:r>
            <a:r>
              <a:rPr dirty="0" err="1"/>
              <a:t>każdy</a:t>
            </a:r>
            <a:r>
              <a:rPr dirty="0"/>
              <a:t> </a:t>
            </a:r>
            <a:r>
              <a:rPr dirty="0" err="1"/>
              <a:t>zdający</a:t>
            </a:r>
            <a:r>
              <a:rPr dirty="0"/>
              <a:t> </a:t>
            </a:r>
            <a:r>
              <a:rPr dirty="0" err="1"/>
              <a:t>korzysta</a:t>
            </a:r>
            <a:r>
              <a:rPr dirty="0"/>
              <a:t> z </a:t>
            </a:r>
            <a:r>
              <a:rPr dirty="0" err="1"/>
              <a:t>własnych</a:t>
            </a:r>
            <a:r>
              <a:rPr dirty="0"/>
              <a:t> </a:t>
            </a:r>
            <a:r>
              <a:rPr dirty="0" err="1"/>
              <a:t>przyborów</a:t>
            </a:r>
            <a:endParaRPr dirty="0"/>
          </a:p>
          <a:p>
            <a:pPr marL="304800" indent="-292100" algn="just">
              <a:lnSpc>
                <a:spcPct val="103000"/>
              </a:lnSpc>
              <a:tabLst>
                <a:tab pos="304800" algn="l"/>
                <a:tab pos="317500" algn="l"/>
                <a:tab pos="8001000" algn="l"/>
              </a:tabLst>
              <a:defRPr sz="21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dirty="0" err="1"/>
              <a:t>piśmienniczych</a:t>
            </a:r>
            <a:r>
              <a:rPr dirty="0"/>
              <a:t>, </a:t>
            </a:r>
            <a:r>
              <a:rPr dirty="0" err="1"/>
              <a:t>kalkulatora</a:t>
            </a:r>
            <a:r>
              <a:rPr dirty="0"/>
              <a:t> </a:t>
            </a:r>
            <a:r>
              <a:rPr dirty="0" err="1"/>
              <a:t>itd</a:t>
            </a:r>
            <a:r>
              <a:rPr dirty="0"/>
              <a:t>. </a:t>
            </a:r>
            <a:r>
              <a:rPr sz="2200" dirty="0" err="1"/>
              <a:t>Zdający</a:t>
            </a:r>
            <a:r>
              <a:rPr sz="2200" dirty="0"/>
              <a:t> </a:t>
            </a:r>
            <a:r>
              <a:rPr sz="2200" dirty="0" err="1"/>
              <a:t>nie</a:t>
            </a:r>
            <a:r>
              <a:rPr sz="2200" dirty="0"/>
              <a:t> </a:t>
            </a:r>
            <a:r>
              <a:rPr sz="2200" dirty="0" err="1"/>
              <a:t>mogą</a:t>
            </a:r>
            <a:r>
              <a:rPr sz="2200" dirty="0"/>
              <a:t> </a:t>
            </a:r>
            <a:r>
              <a:rPr sz="2200" dirty="0" err="1"/>
              <a:t>pożyczać</a:t>
            </a:r>
            <a:r>
              <a:rPr sz="2200" dirty="0"/>
              <a:t> </a:t>
            </a:r>
            <a:r>
              <a:rPr sz="2200" dirty="0" err="1"/>
              <a:t>przyborów</a:t>
            </a:r>
            <a:r>
              <a:rPr sz="2200" dirty="0"/>
              <a:t> od  </a:t>
            </a:r>
            <a:r>
              <a:rPr sz="2200" dirty="0" err="1"/>
              <a:t>innych</a:t>
            </a:r>
            <a:r>
              <a:rPr sz="2200" dirty="0"/>
              <a:t> </a:t>
            </a:r>
            <a:r>
              <a:rPr sz="2200" dirty="0" err="1"/>
              <a:t>zdających</a:t>
            </a:r>
            <a:r>
              <a:rPr sz="2200" u="sng" dirty="0">
                <a:solidFill>
                  <a:srgbClr val="FE837B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F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ytuł 2"/>
          <p:cNvSpPr txBox="1">
            <a:spLocks noGrp="1"/>
          </p:cNvSpPr>
          <p:nvPr>
            <p:ph type="title"/>
          </p:nvPr>
        </p:nvSpPr>
        <p:spPr>
          <a:xfrm>
            <a:off x="685331" y="540891"/>
            <a:ext cx="7773339" cy="1114896"/>
          </a:xfrm>
          <a:prstGeom prst="rect">
            <a:avLst/>
          </a:prstGeom>
        </p:spPr>
        <p:txBody>
          <a:bodyPr/>
          <a:lstStyle/>
          <a:p>
            <a:r>
              <a:t>Ok. 30 minut przed egzaminem</a:t>
            </a:r>
          </a:p>
        </p:txBody>
      </p:sp>
      <p:sp>
        <p:nvSpPr>
          <p:cNvPr id="182" name="Symbol zastępczy zawartości 1"/>
          <p:cNvSpPr txBox="1">
            <a:spLocks noGrp="1"/>
          </p:cNvSpPr>
          <p:nvPr>
            <p:ph type="body" idx="4294967295"/>
          </p:nvPr>
        </p:nvSpPr>
        <p:spPr>
          <a:xfrm>
            <a:off x="341114" y="1826617"/>
            <a:ext cx="8351641" cy="4939508"/>
          </a:xfrm>
          <a:prstGeom prst="rect">
            <a:avLst/>
          </a:prstGeom>
          <a:solidFill>
            <a:srgbClr val="1EFF82"/>
          </a:solidFill>
        </p:spPr>
        <p:txBody>
          <a:bodyPr lIns="34289" tIns="34289" rIns="34289" bIns="34289">
            <a:normAutofit/>
          </a:bodyPr>
          <a:lstStyle/>
          <a:p>
            <a:pPr marL="0" lvl="1" defTabSz="713231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SzTx/>
              <a:buFont typeface="Arial"/>
              <a:buNone/>
              <a:defRPr sz="1871">
                <a:solidFill>
                  <a:srgbClr val="002060"/>
                </a:solidFill>
              </a:defRPr>
            </a:pPr>
            <a:r>
              <a:rPr sz="2000" dirty="0"/>
              <a:t>Przewodniczący ZN lub wyznaczony przez niego członek ZN, </a:t>
            </a:r>
            <a:r>
              <a:rPr sz="2000" dirty="0">
                <a:effectLst>
                  <a:outerShdw blurRad="29717" dist="29717" dir="2700000" rotWithShape="0">
                    <a:srgbClr val="000000">
                      <a:alpha val="43137"/>
                    </a:srgbClr>
                  </a:outerShdw>
                </a:effectLst>
              </a:rPr>
              <a:t>przed salą egzaminacyjną</a:t>
            </a:r>
            <a:r>
              <a:rPr sz="2000" dirty="0"/>
              <a:t>: </a:t>
            </a:r>
          </a:p>
          <a:p>
            <a:pPr marL="144875" lvl="1" indent="-144875" defTabSz="713231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Font typeface="Arial"/>
              <a:buChar char="•"/>
              <a:defRPr sz="1871">
                <a:solidFill>
                  <a:srgbClr val="002060"/>
                </a:solidFill>
              </a:defRPr>
            </a:pPr>
            <a:r>
              <a:rPr sz="2000" dirty="0"/>
              <a:t>przypomina o zakazie wnoszenia i korzystania z: </a:t>
            </a:r>
          </a:p>
          <a:p>
            <a:pPr marL="468058" lvl="2" indent="-267461" defTabSz="713231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-"/>
              <a:defRPr sz="1871">
                <a:solidFill>
                  <a:srgbClr val="002060"/>
                </a:solidFill>
              </a:defRPr>
            </a:pPr>
            <a:r>
              <a:rPr sz="2000" dirty="0"/>
              <a:t>urządzeń telekomunikacyjnych </a:t>
            </a:r>
          </a:p>
          <a:p>
            <a:pPr marL="468058" lvl="2" indent="-267461" defTabSz="713231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-"/>
              <a:defRPr sz="1871">
                <a:solidFill>
                  <a:srgbClr val="002060"/>
                </a:solidFill>
              </a:defRPr>
            </a:pPr>
            <a:r>
              <a:rPr sz="2000" dirty="0"/>
              <a:t>materiałów / przyborów, które nie zostały wymienione</a:t>
            </a:r>
            <a:br>
              <a:rPr sz="2000" dirty="0"/>
            </a:br>
            <a:r>
              <a:rPr sz="2000" dirty="0"/>
              <a:t>w informacji dyrektora CKE</a:t>
            </a:r>
          </a:p>
          <a:p>
            <a:pPr marL="144875" lvl="1" indent="-144875" defTabSz="713231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Font typeface="Arial"/>
              <a:buChar char="•"/>
              <a:defRPr sz="1871">
                <a:solidFill>
                  <a:srgbClr val="002060"/>
                </a:solidFill>
              </a:defRPr>
            </a:pPr>
            <a:r>
              <a:rPr sz="2000" dirty="0"/>
              <a:t>sprawdza tożsamość zdających i przekazuje mu kartę identyfikacyjną</a:t>
            </a:r>
          </a:p>
          <a:p>
            <a:pPr marL="144875" lvl="1" indent="-144875" defTabSz="713231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Font typeface="Arial"/>
              <a:buChar char="•"/>
              <a:defRPr sz="1871">
                <a:solidFill>
                  <a:srgbClr val="002060"/>
                </a:solidFill>
              </a:defRPr>
            </a:pPr>
            <a:r>
              <a:rPr sz="2000" dirty="0"/>
              <a:t>przeprowadza losowanie miejsc / stanowisk </a:t>
            </a:r>
          </a:p>
          <a:p>
            <a:pPr marL="144875" lvl="1" indent="-144875" defTabSz="713231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Font typeface="Arial"/>
              <a:buChar char="•"/>
              <a:defRPr sz="1871" b="1">
                <a:solidFill>
                  <a:srgbClr val="002060"/>
                </a:solidFill>
              </a:defRPr>
            </a:pPr>
            <a:r>
              <a:rPr sz="2000" dirty="0"/>
              <a:t>Dopilnowuje, aby zdający potwierdził obecność </a:t>
            </a:r>
            <a:br>
              <a:rPr sz="2000" dirty="0"/>
            </a:br>
            <a:r>
              <a:rPr sz="2000" dirty="0"/>
              <a:t>podpisem w wykazie zdających w sali (używając własnego długopisu</a:t>
            </a:r>
            <a:r>
              <a:rPr dirty="0"/>
              <a:t>)</a:t>
            </a:r>
          </a:p>
        </p:txBody>
      </p:sp>
      <p:pic>
        <p:nvPicPr>
          <p:cNvPr id="18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53167" y="2005655"/>
            <a:ext cx="1641476" cy="3856257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pole tekstowe 3"/>
          <p:cNvSpPr txBox="1"/>
          <p:nvPr/>
        </p:nvSpPr>
        <p:spPr>
          <a:xfrm>
            <a:off x="7592659" y="4102683"/>
            <a:ext cx="368026" cy="387376"/>
          </a:xfrm>
          <a:prstGeom prst="rect">
            <a:avLst/>
          </a:prstGeom>
          <a:solidFill>
            <a:srgbClr val="EECEB8"/>
          </a:solidFill>
          <a:ln w="3175">
            <a:solidFill>
              <a:srgbClr val="AA702C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999" tIns="26999" rIns="26999" bIns="26999">
            <a:spAutoFit/>
          </a:bodyPr>
          <a:lstStyle>
            <a:lvl1pPr defTabSz="457200">
              <a:defRPr sz="12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dirty="0"/>
              <a:t>Sala 5</a:t>
            </a:r>
          </a:p>
        </p:txBody>
      </p:sp>
      <p:sp>
        <p:nvSpPr>
          <p:cNvPr id="185" name="pole tekstowe 4"/>
          <p:cNvSpPr txBox="1"/>
          <p:nvPr/>
        </p:nvSpPr>
        <p:spPr>
          <a:xfrm>
            <a:off x="7552345" y="4463513"/>
            <a:ext cx="448655" cy="4154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dirty="0"/>
              <a:t>Lista zdających</a:t>
            </a:r>
          </a:p>
        </p:txBody>
      </p:sp>
      <p:grpSp>
        <p:nvGrpSpPr>
          <p:cNvPr id="188" name="Grupa 10"/>
          <p:cNvGrpSpPr/>
          <p:nvPr/>
        </p:nvGrpSpPr>
        <p:grpSpPr>
          <a:xfrm>
            <a:off x="7664387" y="2394485"/>
            <a:ext cx="396218" cy="604262"/>
            <a:chOff x="0" y="0"/>
            <a:chExt cx="396217" cy="604260"/>
          </a:xfrm>
        </p:grpSpPr>
        <p:pic>
          <p:nvPicPr>
            <p:cNvPr id="186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>
              <a:off x="0" y="0"/>
              <a:ext cx="396218" cy="604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7" name="pole tekstowe 12"/>
            <p:cNvSpPr txBox="1"/>
            <p:nvPr/>
          </p:nvSpPr>
          <p:spPr>
            <a:xfrm>
              <a:off x="172966" y="215844"/>
              <a:ext cx="109719" cy="309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457200">
                <a:defRPr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r>
                <a:rPr dirty="0"/>
                <a:t>Z</a:t>
              </a:r>
            </a:p>
          </p:txBody>
        </p:sp>
      </p:grpSp>
      <p:grpSp>
        <p:nvGrpSpPr>
          <p:cNvPr id="191" name="Grupa 13"/>
          <p:cNvGrpSpPr/>
          <p:nvPr/>
        </p:nvGrpSpPr>
        <p:grpSpPr>
          <a:xfrm>
            <a:off x="7117870" y="3193797"/>
            <a:ext cx="396219" cy="604262"/>
            <a:chOff x="0" y="0"/>
            <a:chExt cx="396217" cy="604260"/>
          </a:xfrm>
        </p:grpSpPr>
        <p:pic>
          <p:nvPicPr>
            <p:cNvPr id="18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>
              <a:off x="0" y="0"/>
              <a:ext cx="396218" cy="604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0" name="pole tekstowe 15"/>
            <p:cNvSpPr txBox="1"/>
            <p:nvPr/>
          </p:nvSpPr>
          <p:spPr>
            <a:xfrm>
              <a:off x="172966" y="215844"/>
              <a:ext cx="109719" cy="309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457200">
                <a:defRPr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r>
                <a:rPr dirty="0"/>
                <a:t>Z</a:t>
              </a:r>
            </a:p>
          </p:txBody>
        </p:sp>
      </p:grpSp>
      <p:sp>
        <p:nvSpPr>
          <p:cNvPr id="192" name="Symbol zastępczy numeru slajdu 5"/>
          <p:cNvSpPr txBox="1">
            <a:spLocks noGrp="1"/>
          </p:cNvSpPr>
          <p:nvPr>
            <p:ph type="sldNum" sz="quarter" idx="2"/>
          </p:nvPr>
        </p:nvSpPr>
        <p:spPr>
          <a:xfrm>
            <a:off x="8810404" y="5632677"/>
            <a:ext cx="221428" cy="208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FF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1533" y="2749152"/>
            <a:ext cx="1540130" cy="1359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4296" y="2580786"/>
            <a:ext cx="1039132" cy="323798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ytuł 2"/>
          <p:cNvSpPr txBox="1">
            <a:spLocks noGrp="1"/>
          </p:cNvSpPr>
          <p:nvPr>
            <p:ph type="title"/>
          </p:nvPr>
        </p:nvSpPr>
        <p:spPr>
          <a:xfrm>
            <a:off x="252376" y="478108"/>
            <a:ext cx="7773339" cy="1607345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Ok</a:t>
            </a:r>
            <a:r>
              <a:rPr dirty="0" smtClean="0"/>
              <a:t>.</a:t>
            </a:r>
            <a:r>
              <a:rPr lang="pl-PL" dirty="0" smtClean="0"/>
              <a:t> 10 - </a:t>
            </a:r>
            <a:r>
              <a:rPr dirty="0" smtClean="0"/>
              <a:t> </a:t>
            </a:r>
            <a:r>
              <a:rPr lang="pl-PL" dirty="0" smtClean="0"/>
              <a:t>15</a:t>
            </a:r>
            <a:r>
              <a:rPr dirty="0" smtClean="0"/>
              <a:t> </a:t>
            </a:r>
            <a:r>
              <a:rPr dirty="0"/>
              <a:t>minut przed </a:t>
            </a:r>
            <a:r>
              <a:rPr dirty="0" smtClean="0"/>
              <a:t>egzaminem</a:t>
            </a:r>
            <a:endParaRPr dirty="0"/>
          </a:p>
        </p:txBody>
      </p:sp>
      <p:sp>
        <p:nvSpPr>
          <p:cNvPr id="197" name="Symbol zastępczy zawartości 2"/>
          <p:cNvSpPr txBox="1">
            <a:spLocks noGrp="1"/>
          </p:cNvSpPr>
          <p:nvPr>
            <p:ph type="body" sz="half" idx="4294967295"/>
          </p:nvPr>
        </p:nvSpPr>
        <p:spPr>
          <a:xfrm>
            <a:off x="2222401" y="2702924"/>
            <a:ext cx="5644476" cy="3349305"/>
          </a:xfrm>
          <a:prstGeom prst="rect">
            <a:avLst/>
          </a:prstGeom>
        </p:spPr>
        <p:txBody>
          <a:bodyPr lIns="34289" tIns="34289" rIns="34289" bIns="34289">
            <a:normAutofit fontScale="92500"/>
          </a:bodyPr>
          <a:lstStyle/>
          <a:p>
            <a:pPr marL="291894" lvl="1" indent="-271320" defTabSz="740663">
              <a:lnSpc>
                <a:spcPct val="120000"/>
              </a:lnSpc>
              <a:spcBef>
                <a:spcPts val="400"/>
              </a:spcBef>
              <a:buClr>
                <a:srgbClr val="002060"/>
              </a:buClr>
              <a:buChar char="▪"/>
              <a:defRPr sz="1944">
                <a:solidFill>
                  <a:srgbClr val="002060"/>
                </a:solidFill>
              </a:defRPr>
            </a:pPr>
            <a:r>
              <a:rPr dirty="0"/>
              <a:t>Zdający zajmują wylosowane miejsca egzaminacyjne</a:t>
            </a:r>
            <a:endParaRPr sz="1458" dirty="0"/>
          </a:p>
          <a:p>
            <a:pPr marL="291894" indent="-271320" defTabSz="740663">
              <a:lnSpc>
                <a:spcPct val="120000"/>
              </a:lnSpc>
              <a:spcBef>
                <a:spcPts val="800"/>
              </a:spcBef>
              <a:buClr>
                <a:srgbClr val="000000"/>
              </a:buClr>
              <a:buFont typeface="Arial"/>
              <a:buChar char="•"/>
              <a:defRPr sz="1944">
                <a:solidFill>
                  <a:srgbClr val="002060"/>
                </a:solidFill>
              </a:defRPr>
            </a:pPr>
            <a:r>
              <a:rPr dirty="0"/>
              <a:t>PZN informuje zdających o:</a:t>
            </a:r>
          </a:p>
          <a:p>
            <a:pPr marL="662226" lvl="1" indent="-271320" defTabSz="740663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sz="1944">
                <a:solidFill>
                  <a:srgbClr val="002060"/>
                </a:solidFill>
              </a:defRPr>
            </a:pPr>
            <a:r>
              <a:rPr dirty="0"/>
              <a:t>przebiegu egzaminu</a:t>
            </a:r>
            <a:endParaRPr sz="1458" dirty="0"/>
          </a:p>
          <a:p>
            <a:pPr marL="662226" lvl="1" indent="-271320" defTabSz="740663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sz="1944">
                <a:solidFill>
                  <a:srgbClr val="002060"/>
                </a:solidFill>
              </a:defRPr>
            </a:pPr>
            <a:r>
              <a:rPr dirty="0"/>
              <a:t>sposobie zakończenia egzaminu</a:t>
            </a:r>
            <a:endParaRPr sz="1458" dirty="0"/>
          </a:p>
          <a:p>
            <a:pPr marL="662226" lvl="1" indent="-271320" defTabSz="740663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sz="1944">
                <a:solidFill>
                  <a:srgbClr val="002060"/>
                </a:solidFill>
              </a:defRPr>
            </a:pPr>
            <a:r>
              <a:rPr dirty="0"/>
              <a:t>możliwości uzyskania informacji o wynikach egzaminu</a:t>
            </a:r>
          </a:p>
          <a:p>
            <a:pPr marL="291894" indent="-271320" defTabSz="740663">
              <a:lnSpc>
                <a:spcPct val="120000"/>
              </a:lnSpc>
              <a:spcBef>
                <a:spcPts val="800"/>
              </a:spcBef>
              <a:buClr>
                <a:srgbClr val="000000"/>
              </a:buClr>
              <a:buFont typeface="Arial"/>
              <a:buChar char="•"/>
              <a:defRPr sz="1944">
                <a:solidFill>
                  <a:srgbClr val="002060"/>
                </a:solidFill>
              </a:defRPr>
            </a:pPr>
            <a:r>
              <a:rPr dirty="0"/>
              <a:t>PZN poleca zdającym sprawdzenie danych zawartych na otrzymanych kartach identyfikacyjnych.</a:t>
            </a:r>
          </a:p>
        </p:txBody>
      </p:sp>
      <p:sp>
        <p:nvSpPr>
          <p:cNvPr id="198" name="pole tekstowe 45"/>
          <p:cNvSpPr txBox="1"/>
          <p:nvPr/>
        </p:nvSpPr>
        <p:spPr>
          <a:xfrm>
            <a:off x="1740718" y="3576513"/>
            <a:ext cx="368027" cy="387376"/>
          </a:xfrm>
          <a:prstGeom prst="rect">
            <a:avLst/>
          </a:prstGeom>
          <a:solidFill>
            <a:srgbClr val="EECEB8"/>
          </a:solidFill>
          <a:ln w="3175">
            <a:solidFill>
              <a:srgbClr val="AA702C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999" tIns="26999" rIns="26999" bIns="26999">
            <a:spAutoFit/>
          </a:bodyPr>
          <a:lstStyle>
            <a:lvl1pPr defTabSz="457200">
              <a:defRPr sz="12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dirty="0"/>
              <a:t>Sala 5</a:t>
            </a:r>
          </a:p>
        </p:txBody>
      </p:sp>
      <p:sp>
        <p:nvSpPr>
          <p:cNvPr id="199" name="pole tekstowe 52"/>
          <p:cNvSpPr txBox="1"/>
          <p:nvPr/>
        </p:nvSpPr>
        <p:spPr>
          <a:xfrm>
            <a:off x="1729296" y="3820056"/>
            <a:ext cx="448655" cy="4154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dirty="0"/>
              <a:t>Lista zdających</a:t>
            </a:r>
          </a:p>
        </p:txBody>
      </p:sp>
      <p:sp>
        <p:nvSpPr>
          <p:cNvPr id="200" name="Symbol zastępczy numeru slajdu 1"/>
          <p:cNvSpPr txBox="1">
            <a:spLocks noGrp="1"/>
          </p:cNvSpPr>
          <p:nvPr>
            <p:ph type="sldNum" sz="quarter" idx="2"/>
          </p:nvPr>
        </p:nvSpPr>
        <p:spPr>
          <a:xfrm>
            <a:off x="8810404" y="5632677"/>
            <a:ext cx="221428" cy="208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 dirty="0"/>
          </a:p>
        </p:txBody>
      </p:sp>
      <p:pic>
        <p:nvPicPr>
          <p:cNvPr id="201" name="Obraz 3" descr="Obraz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86325" y="1169236"/>
            <a:ext cx="1607345" cy="1607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F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04672">
              <a:defRPr sz="2816"/>
            </a:lvl1pPr>
          </a:lstStyle>
          <a:p>
            <a:r>
              <a:rPr dirty="0"/>
              <a:t>Po przygotowaniu egzaminu przez operatora</a:t>
            </a:r>
          </a:p>
        </p:txBody>
      </p:sp>
      <p:sp>
        <p:nvSpPr>
          <p:cNvPr id="215" name="Symbol zastępczy numeru slajdu 11"/>
          <p:cNvSpPr txBox="1">
            <a:spLocks noGrp="1"/>
          </p:cNvSpPr>
          <p:nvPr>
            <p:ph type="sldNum" sz="quarter" idx="2"/>
          </p:nvPr>
        </p:nvSpPr>
        <p:spPr>
          <a:xfrm>
            <a:off x="8810404" y="5632677"/>
            <a:ext cx="221428" cy="208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 dirty="0"/>
          </a:p>
        </p:txBody>
      </p:sp>
      <p:sp>
        <p:nvSpPr>
          <p:cNvPr id="216" name="pole tekstowe 3"/>
          <p:cNvSpPr txBox="1"/>
          <p:nvPr/>
        </p:nvSpPr>
        <p:spPr>
          <a:xfrm>
            <a:off x="400037" y="1926089"/>
            <a:ext cx="8542021" cy="4501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457200">
              <a:defRPr sz="2400">
                <a:solidFill>
                  <a:srgbClr val="002060"/>
                </a:solidFill>
              </a:defRPr>
            </a:pPr>
            <a:r>
              <a:rPr dirty="0"/>
              <a:t>Przewodniczący ZN </a:t>
            </a:r>
            <a:r>
              <a:rPr dirty="0" smtClean="0"/>
              <a:t>poleca</a:t>
            </a:r>
            <a:r>
              <a:rPr lang="pl-PL" dirty="0" smtClean="0"/>
              <a:t> </a:t>
            </a:r>
            <a:r>
              <a:rPr dirty="0" smtClean="0"/>
              <a:t>zdającym </a:t>
            </a:r>
            <a:endParaRPr dirty="0"/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dirty="0"/>
              <a:t>zalogowanie się do systemu: wpisanie nazwy użytkownika i hasła zawartych w karcie </a:t>
            </a:r>
            <a:r>
              <a:rPr dirty="0" smtClean="0"/>
              <a:t>identyfikacyjnej</a:t>
            </a:r>
            <a:endParaRPr lang="pl-PL" dirty="0" smtClean="0"/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endParaRPr dirty="0"/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dirty="0"/>
              <a:t>zapoznanie się z udostępnioną w systemie </a:t>
            </a:r>
            <a:r>
              <a:rPr dirty="0" smtClean="0"/>
              <a:t>Instrukcją</a:t>
            </a:r>
            <a:endParaRPr lang="pl-PL" dirty="0" smtClean="0"/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endParaRPr dirty="0"/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dirty="0"/>
              <a:t>sprawdzenie poprawności funkcjonowania indywidualnych stanowisk egzaminacyjnych wspomaganych elektronicznie</a:t>
            </a:r>
            <a:r>
              <a:rPr dirty="0" smtClean="0"/>
              <a:t>.</a:t>
            </a:r>
            <a:endParaRPr lang="pl-PL" dirty="0" smtClean="0"/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endParaRPr dirty="0"/>
          </a:p>
          <a:p>
            <a:pPr lvl="5" algn="just" defTabSz="457200">
              <a:defRPr sz="2400">
                <a:solidFill>
                  <a:srgbClr val="002060"/>
                </a:solidFill>
              </a:defRPr>
            </a:pPr>
            <a:r>
              <a:rPr dirty="0"/>
              <a:t>Członkowie ZN mogą udzielać odpowiedzi wyłącznie na pytania zdających związane z uzyskaniem dostępu do elektronicznego systemu i rozumieniem Instrukcji.</a:t>
            </a:r>
          </a:p>
        </p:txBody>
      </p:sp>
      <p:pic>
        <p:nvPicPr>
          <p:cNvPr id="217" name="Obraz 8" descr="Obraz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786" y="1482603"/>
            <a:ext cx="637807" cy="637807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odstawa programowa 2019r.…"/>
          <p:cNvSpPr txBox="1">
            <a:spLocks noGrp="1"/>
          </p:cNvSpPr>
          <p:nvPr>
            <p:ph type="title" idx="4294967295"/>
          </p:nvPr>
        </p:nvSpPr>
        <p:spPr>
          <a:xfrm>
            <a:off x="1151731" y="343243"/>
            <a:ext cx="62103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12700">
              <a:lnSpc>
                <a:spcPct val="114000"/>
              </a:lnSpc>
              <a:spcBef>
                <a:spcPts val="100"/>
              </a:spcBef>
              <a:def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Podstawa</a:t>
            </a:r>
            <a:r>
              <a:rPr dirty="0"/>
              <a:t> </a:t>
            </a:r>
            <a:r>
              <a:rPr dirty="0" err="1"/>
              <a:t>programowa</a:t>
            </a:r>
            <a:r>
              <a:rPr dirty="0"/>
              <a:t> 2019r.</a:t>
            </a:r>
          </a:p>
          <a:p>
            <a:pPr indent="12700">
              <a:lnSpc>
                <a:spcPct val="114000"/>
              </a:lnSpc>
              <a:spcBef>
                <a:spcPts val="100"/>
              </a:spcBef>
              <a:def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KWALIFIKACJE TRZYLITEROWE</a:t>
            </a:r>
          </a:p>
        </p:txBody>
      </p:sp>
      <p:sp>
        <p:nvSpPr>
          <p:cNvPr id="74" name="Przystąpienie do egzaminu zawodowego we wskazanym przez dyrektora szkoły roku szkolnym jest jednym z warunków uzyskania promocji do następnej klasy lub ukończenia szkoły."/>
          <p:cNvSpPr txBox="1"/>
          <p:nvPr/>
        </p:nvSpPr>
        <p:spPr>
          <a:xfrm>
            <a:off x="508000" y="1803400"/>
            <a:ext cx="7497763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198437" indent="-185737">
              <a:spcBef>
                <a:spcPts val="100"/>
              </a:spcBef>
              <a:buSzPct val="100000"/>
              <a:buChar char="•"/>
              <a:tabLst>
                <a:tab pos="190500" algn="l"/>
              </a:tabLst>
              <a:defRPr sz="2400"/>
            </a:lvl1pPr>
          </a:lstStyle>
          <a:p>
            <a:r>
              <a:rPr dirty="0" err="1"/>
              <a:t>Przystąpienie</a:t>
            </a:r>
            <a:r>
              <a:rPr dirty="0"/>
              <a:t> do egzaminu zawodowego we wskazanym przez dyrektora szkoły roku szkolnym jest jednym z warunków uzyskania promocji do następnej klasy lub ukończenia </a:t>
            </a:r>
            <a:r>
              <a:rPr dirty="0" err="1"/>
              <a:t>szkoły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późnienie na egzamin"/>
          <p:cNvSpPr txBox="1">
            <a:spLocks noGrp="1"/>
          </p:cNvSpPr>
          <p:nvPr>
            <p:ph type="title" idx="4294967295"/>
          </p:nvPr>
        </p:nvSpPr>
        <p:spPr>
          <a:xfrm>
            <a:off x="1460499" y="838200"/>
            <a:ext cx="5056189" cy="57467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defRPr sz="36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Spóźnienie na egzamin</a:t>
            </a:r>
          </a:p>
        </p:txBody>
      </p:sp>
      <p:sp>
        <p:nvSpPr>
          <p:cNvPr id="229" name="25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rPr dirty="0"/>
              <a:t>25</a:t>
            </a:r>
          </a:p>
        </p:txBody>
      </p:sp>
      <p:sp>
        <p:nvSpPr>
          <p:cNvPr id="230" name="Po rozdaniu arkuszy egzaminacyjnych spóźnieni zdający nie  zostają wpuszczeni do sali egzaminacyjnej.…"/>
          <p:cNvSpPr txBox="1"/>
          <p:nvPr/>
        </p:nvSpPr>
        <p:spPr>
          <a:xfrm>
            <a:off x="317500" y="2166620"/>
            <a:ext cx="8489950" cy="22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66700" indent="-228600">
              <a:lnSpc>
                <a:spcPts val="2800"/>
              </a:lnSpc>
              <a:spcBef>
                <a:spcPts val="200"/>
              </a:spcBef>
              <a:buClr>
                <a:srgbClr val="330066"/>
              </a:buClr>
              <a:buSzPct val="75000"/>
              <a:buChar char="▪"/>
              <a:tabLst>
                <a:tab pos="254000" algn="l"/>
                <a:tab pos="266700" algn="l"/>
              </a:tabLst>
              <a:defRPr sz="2400">
                <a:solidFill>
                  <a:srgbClr val="FF0000"/>
                </a:solidFill>
              </a:defRPr>
            </a:pPr>
            <a:r>
              <a:rPr lang="pl-PL" dirty="0" smtClean="0"/>
              <a:t>Zdający, którzy się spóźnili nie są </a:t>
            </a:r>
            <a:r>
              <a:rPr dirty="0" err="1" smtClean="0"/>
              <a:t>wpuszczeni</a:t>
            </a:r>
            <a:r>
              <a:rPr dirty="0" smtClean="0"/>
              <a:t> </a:t>
            </a:r>
            <a:r>
              <a:rPr dirty="0"/>
              <a:t>do sali egzaminacyjnej.</a:t>
            </a:r>
          </a:p>
          <a:p>
            <a:pPr marL="266700" indent="-228600">
              <a:lnSpc>
                <a:spcPts val="2800"/>
              </a:lnSpc>
              <a:spcBef>
                <a:spcPts val="1000"/>
              </a:spcBef>
              <a:buClr>
                <a:srgbClr val="330066"/>
              </a:buClr>
              <a:buSzPct val="75000"/>
              <a:buChar char="▪"/>
              <a:tabLst>
                <a:tab pos="254000" algn="l"/>
                <a:tab pos="266700" algn="l"/>
              </a:tabLst>
              <a:defRPr sz="2400">
                <a:solidFill>
                  <a:srgbClr val="FF0000"/>
                </a:solidFill>
              </a:defRPr>
            </a:pPr>
            <a:r>
              <a:rPr dirty="0"/>
              <a:t>W uzasadnionych przypadkach, nie później niż do  zakończeniu czynności organizacyjnych, decyzję o  wpuszczeniu do sali egzaminacyjnej spóźnionego zdającego  podejmuje przewodniczący ZE.</a:t>
            </a:r>
          </a:p>
        </p:txBody>
      </p:sp>
      <p:grpSp>
        <p:nvGrpSpPr>
          <p:cNvPr id="233" name="Grupuj"/>
          <p:cNvGrpSpPr/>
          <p:nvPr/>
        </p:nvGrpSpPr>
        <p:grpSpPr>
          <a:xfrm>
            <a:off x="90487" y="304800"/>
            <a:ext cx="765177" cy="975995"/>
            <a:chOff x="0" y="0"/>
            <a:chExt cx="765176" cy="975994"/>
          </a:xfrm>
        </p:grpSpPr>
        <p:sp>
          <p:nvSpPr>
            <p:cNvPr id="231" name="Prostokąt"/>
            <p:cNvSpPr/>
            <p:nvPr/>
          </p:nvSpPr>
          <p:spPr>
            <a:xfrm>
              <a:off x="0" y="0"/>
              <a:ext cx="765177" cy="975995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232" name="Prostokąt"/>
            <p:cNvSpPr/>
            <p:nvPr/>
          </p:nvSpPr>
          <p:spPr>
            <a:xfrm>
              <a:off x="63500" y="25391"/>
              <a:ext cx="638178" cy="849037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63134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FF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ytuł 1"/>
          <p:cNvSpPr txBox="1">
            <a:spLocks noGrp="1"/>
          </p:cNvSpPr>
          <p:nvPr>
            <p:ph type="title"/>
          </p:nvPr>
        </p:nvSpPr>
        <p:spPr>
          <a:xfrm>
            <a:off x="685331" y="296563"/>
            <a:ext cx="7773339" cy="9761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2976"/>
            </a:lvl1pPr>
          </a:lstStyle>
          <a:p>
            <a:r>
              <a:rPr dirty="0"/>
              <a:t>Po zakończeniu czynności </a:t>
            </a:r>
            <a:r>
              <a:rPr dirty="0" smtClean="0"/>
              <a:t>organizacyjnych</a:t>
            </a:r>
            <a:r>
              <a:rPr lang="pl-PL" dirty="0" smtClean="0"/>
              <a:t/>
            </a:r>
            <a:br>
              <a:rPr lang="pl-PL" dirty="0" smtClean="0"/>
            </a:br>
            <a:endParaRPr dirty="0"/>
          </a:p>
        </p:txBody>
      </p:sp>
      <p:sp>
        <p:nvSpPr>
          <p:cNvPr id="224" name="Symbol zastępczy numeru slajdu 12"/>
          <p:cNvSpPr txBox="1">
            <a:spLocks noGrp="1"/>
          </p:cNvSpPr>
          <p:nvPr>
            <p:ph type="sldNum" sz="quarter" idx="2"/>
          </p:nvPr>
        </p:nvSpPr>
        <p:spPr>
          <a:xfrm>
            <a:off x="8810404" y="5632677"/>
            <a:ext cx="221428" cy="208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 dirty="0"/>
          </a:p>
        </p:txBody>
      </p:sp>
      <p:sp>
        <p:nvSpPr>
          <p:cNvPr id="226" name="pole tekstowe 3"/>
          <p:cNvSpPr txBox="1"/>
          <p:nvPr/>
        </p:nvSpPr>
        <p:spPr>
          <a:xfrm>
            <a:off x="332978" y="1272747"/>
            <a:ext cx="8098676" cy="5085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algn="just" defTabSz="457200">
              <a:defRPr sz="2400">
                <a:solidFill>
                  <a:srgbClr val="002060"/>
                </a:solidFill>
              </a:defRPr>
            </a:pPr>
            <a:r>
              <a:rPr dirty="0"/>
              <a:t>Czas trwania części pisemnej danego zdającego rozpoczyna się </a:t>
            </a:r>
            <a:r>
              <a:rPr dirty="0" smtClean="0"/>
              <a:t>z</a:t>
            </a:r>
            <a:r>
              <a:rPr lang="pl-PL" dirty="0" smtClean="0"/>
              <a:t> </a:t>
            </a:r>
            <a:r>
              <a:rPr dirty="0" smtClean="0"/>
              <a:t>chwilą </a:t>
            </a:r>
            <a:r>
              <a:rPr dirty="0"/>
              <a:t>rozpoczęcia przez tego zdającego rozwiązywania zadań egzaminacyjnych i jest rejestrowany w systemie indywidualnie dla każdego zdającego.</a:t>
            </a:r>
          </a:p>
          <a:p>
            <a:pPr algn="just" defTabSz="457200">
              <a:defRPr sz="2400">
                <a:solidFill>
                  <a:srgbClr val="002060"/>
                </a:solidFill>
              </a:defRPr>
            </a:pPr>
            <a:endParaRPr dirty="0"/>
          </a:p>
          <a:p>
            <a:pPr algn="just" defTabSz="457200">
              <a:defRPr sz="2400">
                <a:solidFill>
                  <a:srgbClr val="002060"/>
                </a:solidFill>
              </a:defRPr>
            </a:pPr>
            <a:r>
              <a:rPr dirty="0"/>
              <a:t>W czasie trwania części pisemnej egzaminu zawodowego zdający:</a:t>
            </a:r>
          </a:p>
          <a:p>
            <a:pPr marL="342900" indent="-342900" algn="just" defTabSz="457200"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dirty="0"/>
              <a:t>pracuje przy indywidualnym stanowisku egzaminacyjnym wspomaganym elektronicznie,</a:t>
            </a:r>
          </a:p>
          <a:p>
            <a:pPr marL="342900" indent="-342900" algn="just" defTabSz="457200"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dirty="0"/>
              <a:t>jest na bieżąco informowany o godzinie zakończenia części pisemnej egzaminu zawodowego oraz o czasie, jaki mu pozostał do zakończenia egzaminu,</a:t>
            </a:r>
          </a:p>
          <a:p>
            <a:pPr marL="342900" indent="-342900" algn="just" defTabSz="457200"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dirty="0"/>
              <a:t>nie powinien opuszczać sali egzaminacyjnej.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FF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ytuł 1"/>
          <p:cNvSpPr txBox="1">
            <a:spLocks noGrp="1"/>
          </p:cNvSpPr>
          <p:nvPr>
            <p:ph type="title"/>
          </p:nvPr>
        </p:nvSpPr>
        <p:spPr>
          <a:xfrm>
            <a:off x="685331" y="247135"/>
            <a:ext cx="7773339" cy="974269"/>
          </a:xfrm>
          <a:prstGeom prst="rect">
            <a:avLst/>
          </a:prstGeom>
        </p:spPr>
        <p:txBody>
          <a:bodyPr/>
          <a:lstStyle/>
          <a:p>
            <a:r>
              <a:rPr dirty="0"/>
              <a:t>Podczas egzaminu</a:t>
            </a:r>
          </a:p>
        </p:txBody>
      </p:sp>
      <p:sp>
        <p:nvSpPr>
          <p:cNvPr id="240" name="Symbol zastępczy numeru slajdu 4"/>
          <p:cNvSpPr txBox="1">
            <a:spLocks noGrp="1"/>
          </p:cNvSpPr>
          <p:nvPr>
            <p:ph type="sldNum" sz="quarter" idx="2"/>
          </p:nvPr>
        </p:nvSpPr>
        <p:spPr>
          <a:xfrm>
            <a:off x="8810404" y="5632677"/>
            <a:ext cx="221428" cy="208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 dirty="0"/>
          </a:p>
        </p:txBody>
      </p:sp>
      <p:sp>
        <p:nvSpPr>
          <p:cNvPr id="241" name="Symbol zastępczy zawartości 2"/>
          <p:cNvSpPr txBox="1">
            <a:spLocks noGrp="1"/>
          </p:cNvSpPr>
          <p:nvPr>
            <p:ph type="body" sz="half" idx="4294967295"/>
          </p:nvPr>
        </p:nvSpPr>
        <p:spPr>
          <a:xfrm>
            <a:off x="532985" y="1244713"/>
            <a:ext cx="8070689" cy="3908055"/>
          </a:xfrm>
          <a:prstGeom prst="rect">
            <a:avLst/>
          </a:prstGeom>
        </p:spPr>
        <p:txBody>
          <a:bodyPr lIns="34289" tIns="34289" rIns="34289" bIns="34289">
            <a:normAutofit lnSpcReduction="10000"/>
          </a:bodyPr>
          <a:lstStyle/>
          <a:p>
            <a:pPr marL="0" indent="0" defTabSz="731520">
              <a:lnSpc>
                <a:spcPct val="120000"/>
              </a:lnSpc>
              <a:spcBef>
                <a:spcPts val="800"/>
              </a:spcBef>
              <a:buClr>
                <a:srgbClr val="000000"/>
              </a:buClr>
              <a:buSzTx/>
              <a:buFont typeface="Arial"/>
              <a:buNone/>
              <a:defRPr sz="1600">
                <a:solidFill>
                  <a:srgbClr val="002060"/>
                </a:solidFill>
              </a:defRPr>
            </a:pPr>
            <a:r>
              <a:rPr sz="2000" dirty="0"/>
              <a:t>Zdający powinni:</a:t>
            </a:r>
          </a:p>
          <a:p>
            <a:pPr marL="182880" indent="-182880" defTabSz="73152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Char char="▪"/>
              <a:defRPr sz="1920">
                <a:solidFill>
                  <a:srgbClr val="002060"/>
                </a:solidFill>
              </a:defRPr>
            </a:pPr>
            <a:r>
              <a:rPr sz="2000" dirty="0"/>
              <a:t>pracować samodzielnie przestrzegając przepisów bhp</a:t>
            </a:r>
            <a:r>
              <a:rPr sz="2000" dirty="0" smtClean="0"/>
              <a:t>,</a:t>
            </a:r>
            <a:endParaRPr lang="pl-PL" sz="2000" dirty="0" smtClean="0"/>
          </a:p>
          <a:p>
            <a:pPr marL="0" indent="0" defTabSz="73152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None/>
              <a:defRPr sz="1920">
                <a:solidFill>
                  <a:srgbClr val="002060"/>
                </a:solidFill>
              </a:defRPr>
            </a:pPr>
            <a:endParaRPr lang="pl-PL" sz="2000" dirty="0" smtClean="0"/>
          </a:p>
          <a:p>
            <a:pPr marL="182880" indent="-182880" defTabSz="73152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Char char="▪"/>
              <a:defRPr sz="1920">
                <a:solidFill>
                  <a:srgbClr val="002060"/>
                </a:solidFill>
              </a:defRPr>
            </a:pPr>
            <a:r>
              <a:rPr sz="2000" dirty="0" smtClean="0"/>
              <a:t>korzystać </a:t>
            </a:r>
            <a:r>
              <a:rPr sz="2000" dirty="0"/>
              <a:t>wyłącznie z materiałów, przyborów znajdujących się na stanowisku egzaminacyjnym</a:t>
            </a:r>
            <a:r>
              <a:rPr sz="2000" dirty="0" smtClean="0"/>
              <a:t>,</a:t>
            </a:r>
            <a:endParaRPr lang="pl-PL" sz="2000" dirty="0" smtClean="0"/>
          </a:p>
          <a:p>
            <a:pPr marL="0" indent="0" defTabSz="73152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None/>
              <a:defRPr sz="1920">
                <a:solidFill>
                  <a:srgbClr val="002060"/>
                </a:solidFill>
              </a:defRPr>
            </a:pPr>
            <a:endParaRPr sz="2000" dirty="0"/>
          </a:p>
          <a:p>
            <a:pPr marL="182880" indent="-182880" defTabSz="73152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Char char="▪"/>
              <a:defRPr sz="1920">
                <a:solidFill>
                  <a:srgbClr val="002060"/>
                </a:solidFill>
              </a:defRPr>
            </a:pPr>
            <a:r>
              <a:rPr sz="2000" dirty="0"/>
              <a:t>nie porozumiewać się między sobą</a:t>
            </a:r>
            <a:r>
              <a:rPr sz="2000" dirty="0" smtClean="0"/>
              <a:t>,</a:t>
            </a:r>
            <a:endParaRPr lang="pl-PL" sz="2000" dirty="0" smtClean="0"/>
          </a:p>
          <a:p>
            <a:pPr marL="0" indent="0" defTabSz="73152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None/>
              <a:defRPr sz="1920">
                <a:solidFill>
                  <a:srgbClr val="002060"/>
                </a:solidFill>
              </a:defRPr>
            </a:pPr>
            <a:endParaRPr sz="2000" dirty="0"/>
          </a:p>
          <a:p>
            <a:pPr marL="182880" indent="-182880" defTabSz="73152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Char char="▪"/>
              <a:defRPr sz="1920">
                <a:solidFill>
                  <a:srgbClr val="002060"/>
                </a:solidFill>
              </a:defRPr>
            </a:pPr>
            <a:r>
              <a:rPr sz="2000" dirty="0"/>
              <a:t>przez podniesienie ręki zgłaszać np. zakończenie egzaminu, problemy ze sprzętem.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F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ytuł 1"/>
          <p:cNvSpPr txBox="1">
            <a:spLocks noGrp="1"/>
          </p:cNvSpPr>
          <p:nvPr>
            <p:ph type="title"/>
          </p:nvPr>
        </p:nvSpPr>
        <p:spPr>
          <a:xfrm>
            <a:off x="438686" y="438271"/>
            <a:ext cx="7773339" cy="588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dirty="0"/>
              <a:t>Podczas egzaminu</a:t>
            </a:r>
          </a:p>
        </p:txBody>
      </p:sp>
      <p:sp>
        <p:nvSpPr>
          <p:cNvPr id="245" name="Symbol zastępczy numeru slajdu 8"/>
          <p:cNvSpPr txBox="1">
            <a:spLocks noGrp="1"/>
          </p:cNvSpPr>
          <p:nvPr>
            <p:ph type="sldNum" sz="quarter" idx="2"/>
          </p:nvPr>
        </p:nvSpPr>
        <p:spPr>
          <a:xfrm>
            <a:off x="8810404" y="5632677"/>
            <a:ext cx="221428" cy="208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 dirty="0"/>
          </a:p>
        </p:txBody>
      </p:sp>
      <p:sp>
        <p:nvSpPr>
          <p:cNvPr id="246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11211" y="1026572"/>
            <a:ext cx="8886848" cy="5701798"/>
          </a:xfrm>
          <a:prstGeom prst="rect">
            <a:avLst/>
          </a:prstGeom>
        </p:spPr>
        <p:txBody>
          <a:bodyPr lIns="34289" tIns="34289" rIns="34289" bIns="34289">
            <a:normAutofit/>
          </a:bodyPr>
          <a:lstStyle/>
          <a:p>
            <a:pPr marL="0" indent="0" algn="just" defTabSz="841247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Tx/>
              <a:buFont typeface="Arial"/>
              <a:buNone/>
              <a:defRPr sz="2208">
                <a:solidFill>
                  <a:srgbClr val="002060"/>
                </a:solidFill>
              </a:defRPr>
            </a:pPr>
            <a:r>
              <a:rPr dirty="0"/>
              <a:t>W przypadku, gdy zdający podczas części pisemnej:‎</a:t>
            </a:r>
          </a:p>
          <a:p>
            <a:pPr marL="499491" indent="-255587" defTabSz="841247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Font typeface="Arial"/>
              <a:buChar char="•"/>
              <a:defRPr sz="1840">
                <a:solidFill>
                  <a:srgbClr val="002060"/>
                </a:solidFill>
              </a:defRPr>
            </a:pPr>
            <a:r>
              <a:rPr dirty="0"/>
              <a:t>niesamodzielnie wykonuje zadanie egzaminacyjne (</a:t>
            </a:r>
            <a:r>
              <a:rPr dirty="0">
                <a:solidFill>
                  <a:srgbClr val="C00000"/>
                </a:solidFill>
              </a:rPr>
              <a:t>art.44zzzp pkt.1</a:t>
            </a:r>
            <a:r>
              <a:rPr dirty="0"/>
              <a:t>)</a:t>
            </a:r>
          </a:p>
          <a:p>
            <a:pPr marL="499491" lvl="2" indent="-249745" algn="just" defTabSz="841247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1840">
                <a:solidFill>
                  <a:srgbClr val="002060"/>
                </a:solidFill>
              </a:defRPr>
            </a:pPr>
            <a:r>
              <a:rPr dirty="0"/>
              <a:t>wniósł lub korzysta w sali/miejscu egzaminu z urządzeń telekomunikacyjnych‎‎ lub materiałów </a:t>
            </a:r>
            <a:br>
              <a:rPr dirty="0"/>
            </a:br>
            <a:r>
              <a:rPr dirty="0"/>
              <a:t>i przyborów niewymienionych w informacji dyrektora CKE (</a:t>
            </a:r>
            <a:r>
              <a:rPr dirty="0">
                <a:solidFill>
                  <a:srgbClr val="C00000"/>
                </a:solidFill>
              </a:rPr>
              <a:t>art.44zzzp pkt.2</a:t>
            </a:r>
            <a:r>
              <a:rPr dirty="0"/>
              <a:t>)</a:t>
            </a:r>
            <a:endParaRPr sz="1472" dirty="0"/>
          </a:p>
          <a:p>
            <a:pPr marL="499491" lvl="2" indent="-249745" defTabSz="841247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1840">
                <a:solidFill>
                  <a:srgbClr val="002060"/>
                </a:solidFill>
              </a:defRPr>
            </a:pPr>
            <a:r>
              <a:rPr dirty="0"/>
              <a:t>zakłóca prawidłowy ‎przebieg egzaminu w sposób utrudniający pracę pozostałym zdającym, </a:t>
            </a:r>
            <a:br>
              <a:rPr dirty="0"/>
            </a:br>
            <a:r>
              <a:rPr dirty="0"/>
              <a:t>w szczególności, gdy narusza przepisy bezpieczeństwa i higieny ‎pracy w sposób prowadzący do zagrożenia zdrowia lub życia (</a:t>
            </a:r>
            <a:r>
              <a:rPr dirty="0">
                <a:solidFill>
                  <a:srgbClr val="C00000"/>
                </a:solidFill>
              </a:rPr>
              <a:t>art.44zzzp pkt.3</a:t>
            </a:r>
            <a:r>
              <a:rPr dirty="0"/>
              <a:t>)</a:t>
            </a:r>
            <a:endParaRPr sz="1472" dirty="0"/>
          </a:p>
          <a:p>
            <a:pPr marL="0" indent="84709" algn="just" defTabSz="841247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Tx/>
              <a:buFont typeface="Arial"/>
              <a:buNone/>
              <a:defRPr sz="2208">
                <a:solidFill>
                  <a:srgbClr val="002060"/>
                </a:solidFill>
              </a:defRPr>
            </a:pPr>
            <a:r>
              <a:rPr dirty="0"/>
              <a:t>przewodniczący ZN </a:t>
            </a:r>
            <a:r>
              <a:rPr sz="2024" dirty="0"/>
              <a:t>kontaktuje się z PZE, który przerywa zdającemu egzamin </a:t>
            </a:r>
            <a:br>
              <a:rPr sz="2024" dirty="0"/>
            </a:br>
            <a:r>
              <a:rPr sz="2024" dirty="0"/>
              <a:t>i unieważnia jego część pisemną</a:t>
            </a:r>
          </a:p>
          <a:p>
            <a:pPr marL="328612" indent="-243903" defTabSz="841247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/>
              <a:buChar char="•"/>
              <a:defRPr sz="1840">
                <a:solidFill>
                  <a:srgbClr val="002060"/>
                </a:solidFill>
              </a:defRPr>
            </a:pPr>
            <a:r>
              <a:rPr dirty="0"/>
              <a:t>poleca operatorowi unieważnienie egzaminu zdającego, a zdającemu opuszczenie sali/miejsca egzaminu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331" y="324465"/>
            <a:ext cx="7773339" cy="6066503"/>
          </a:xfrm>
        </p:spPr>
        <p:txBody>
          <a:bodyPr>
            <a:normAutofit fontScale="90000"/>
          </a:bodyPr>
          <a:lstStyle/>
          <a:p>
            <a:pPr lvl="0" algn="l"/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3100" dirty="0" smtClean="0"/>
              <a:t>W </a:t>
            </a:r>
            <a:r>
              <a:rPr lang="pl-PL" sz="3100" dirty="0"/>
              <a:t>czasie egzaminu na stanowiskach komputerowych</a:t>
            </a:r>
            <a:r>
              <a:rPr lang="pl-PL" sz="3100" dirty="0" smtClean="0"/>
              <a:t>:</a:t>
            </a:r>
            <a:br>
              <a:rPr lang="pl-PL" sz="3100" dirty="0" smtClean="0"/>
            </a:b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 smtClean="0"/>
              <a:t> - Wykrywana  </a:t>
            </a:r>
            <a:r>
              <a:rPr lang="pl-PL" sz="2200" dirty="0"/>
              <a:t>jest  możliwość  dostępu  do  Internetu  na  stanowisku  komputerowym  zdającego   i informacja ta jest w czasie rzeczywistym wysyłana do OKE oraz prezentowana zdającemu na ekranie w formie ostrzeżenia dotyczącym możliwości unieważnienia egzaminu</a:t>
            </a:r>
            <a:r>
              <a:rPr lang="pl-PL" sz="2200" dirty="0" smtClean="0"/>
              <a:t>.</a:t>
            </a:r>
            <a:br>
              <a:rPr lang="pl-PL" sz="2200" dirty="0" smtClean="0"/>
            </a:b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 smtClean="0"/>
              <a:t> - Zbierane </a:t>
            </a:r>
            <a:r>
              <a:rPr lang="pl-PL" sz="2200" dirty="0"/>
              <a:t>są dane z wykonywania wszystkich czynności przez zdającego podczas trwania egzaminu.</a:t>
            </a:r>
            <a:br>
              <a:rPr lang="pl-PL" sz="2200" dirty="0"/>
            </a:br>
            <a:r>
              <a:rPr lang="pl-PL" sz="2200" dirty="0"/>
              <a:t>Na podstawie zebranych danych algorytmy automatycznie wykrywające anomalie wskazują na niesamodzielne pisanie egzaminu w grupie lub przez grupę zdających.</a:t>
            </a:r>
            <a:br>
              <a:rPr lang="pl-PL" sz="2200" dirty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Wszystkie </a:t>
            </a:r>
            <a:r>
              <a:rPr lang="pl-PL" sz="2200" dirty="0"/>
              <a:t>egzaminy, w których wykryto anomalie wskazujące na niesamodzielną  pracę zdających są automatycznie przekazywane do analizy do pracownika OKE z rekomendacją do unieważnienia egzaminu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22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ytuł 1"/>
          <p:cNvSpPr txBox="1">
            <a:spLocks noGrp="1"/>
          </p:cNvSpPr>
          <p:nvPr>
            <p:ph type="title"/>
          </p:nvPr>
        </p:nvSpPr>
        <p:spPr>
          <a:xfrm>
            <a:off x="685331" y="296563"/>
            <a:ext cx="7773339" cy="95147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dirty="0"/>
              <a:t>Opuszczanie Sali w czasie egzaminu</a:t>
            </a:r>
          </a:p>
        </p:txBody>
      </p:sp>
      <p:sp>
        <p:nvSpPr>
          <p:cNvPr id="236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321276" y="1433385"/>
            <a:ext cx="8136925" cy="5112678"/>
          </a:xfrm>
          <a:prstGeom prst="rect">
            <a:avLst/>
          </a:prstGeom>
        </p:spPr>
        <p:txBody>
          <a:bodyPr/>
          <a:lstStyle/>
          <a:p>
            <a:pPr marL="0" indent="0" algn="just" defTabSz="795527">
              <a:spcBef>
                <a:spcPts val="800"/>
              </a:spcBef>
              <a:buSzTx/>
              <a:buNone/>
              <a:defRPr sz="2088"/>
            </a:pPr>
            <a:r>
              <a:rPr dirty="0"/>
              <a:t>W szczególnie uzasadnionych przypadkach przewodniczący ZN może zezwolić zdającemu na opuszczenie </a:t>
            </a:r>
            <a:r>
              <a:rPr dirty="0" smtClean="0"/>
              <a:t>sali </a:t>
            </a:r>
            <a:r>
              <a:rPr dirty="0"/>
              <a:t>po zapewnieniu warunków wykluczających możliwość kontaktowania się zdającego z innymi osobami, z wyjątkiem osób udzielających pomocy medycznej</a:t>
            </a:r>
            <a:r>
              <a:rPr dirty="0" smtClean="0"/>
              <a:t>.</a:t>
            </a:r>
            <a:endParaRPr lang="pl-PL" dirty="0" smtClean="0"/>
          </a:p>
          <a:p>
            <a:pPr marL="0" indent="0" algn="just" defTabSz="795527">
              <a:spcBef>
                <a:spcPts val="800"/>
              </a:spcBef>
              <a:buSzTx/>
              <a:buNone/>
              <a:defRPr sz="2088"/>
            </a:pPr>
            <a:endParaRPr dirty="0"/>
          </a:p>
          <a:p>
            <a:pPr marL="0" indent="0" algn="just" defTabSz="795527">
              <a:spcBef>
                <a:spcPts val="800"/>
              </a:spcBef>
              <a:buSzTx/>
              <a:buNone/>
              <a:defRPr sz="2088"/>
            </a:pPr>
            <a:r>
              <a:rPr dirty="0"/>
              <a:t>W przypadku udzielenia zdającemu zgody na opuszczenie sali egzaminacyjnej  operator rejestruje w elektronicznym systemie przeprowadzania egzaminu zawodowego godzinę wyjścia zdającego oraz godzinę jego powrotu do sali egzaminacyjnej. </a:t>
            </a:r>
            <a:endParaRPr lang="pl-PL" dirty="0" smtClean="0"/>
          </a:p>
          <a:p>
            <a:pPr marL="0" indent="0" algn="just" defTabSz="795527">
              <a:spcBef>
                <a:spcPts val="800"/>
              </a:spcBef>
              <a:buSzTx/>
              <a:buNone/>
              <a:defRPr sz="2088"/>
            </a:pPr>
            <a:endParaRPr dirty="0"/>
          </a:p>
          <a:p>
            <a:pPr marL="0" indent="0" algn="just" defTabSz="795527">
              <a:spcBef>
                <a:spcPts val="800"/>
              </a:spcBef>
              <a:buSzTx/>
              <a:buNone/>
              <a:defRPr sz="2088"/>
            </a:pPr>
            <a:r>
              <a:rPr dirty="0"/>
              <a:t>Czas trwania części pisemnej egzaminu zawodowego tego zdającego zostaje przedłużony o czas, jaki przebywał poza salą egzaminacyjną</a:t>
            </a:r>
          </a:p>
        </p:txBody>
      </p:sp>
      <p:sp>
        <p:nvSpPr>
          <p:cNvPr id="237" name="Symbol zastępczy numeru slajdu 3"/>
          <p:cNvSpPr txBox="1">
            <a:spLocks noGrp="1"/>
          </p:cNvSpPr>
          <p:nvPr>
            <p:ph type="sldNum" sz="quarter" idx="2"/>
          </p:nvPr>
        </p:nvSpPr>
        <p:spPr>
          <a:xfrm>
            <a:off x="8922573" y="5759688"/>
            <a:ext cx="221427" cy="208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954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FF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ytuł 1"/>
          <p:cNvSpPr txBox="1">
            <a:spLocks noGrp="1"/>
          </p:cNvSpPr>
          <p:nvPr>
            <p:ph type="title"/>
          </p:nvPr>
        </p:nvSpPr>
        <p:spPr>
          <a:xfrm>
            <a:off x="685330" y="506560"/>
            <a:ext cx="7773340" cy="671618"/>
          </a:xfrm>
          <a:prstGeom prst="rect">
            <a:avLst/>
          </a:prstGeom>
        </p:spPr>
        <p:txBody>
          <a:bodyPr/>
          <a:lstStyle/>
          <a:p>
            <a:r>
              <a:rPr dirty="0"/>
              <a:t>Zakończenie egzaminu</a:t>
            </a:r>
          </a:p>
        </p:txBody>
      </p:sp>
      <p:sp>
        <p:nvSpPr>
          <p:cNvPr id="249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519076" y="1318771"/>
            <a:ext cx="7772871" cy="52056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92023" indent="-192023" algn="just" defTabSz="768095">
              <a:spcBef>
                <a:spcPts val="800"/>
              </a:spcBef>
              <a:defRPr sz="2016"/>
            </a:pPr>
            <a:r>
              <a:rPr dirty="0"/>
              <a:t>Przewodniczący ZN ogłasza zakończenie </a:t>
            </a:r>
            <a:r>
              <a:rPr dirty="0" smtClean="0"/>
              <a:t>egzaminu</a:t>
            </a:r>
            <a:endParaRPr lang="pl-PL" dirty="0" smtClean="0"/>
          </a:p>
          <a:p>
            <a:pPr marL="192023" indent="-192023" algn="just" defTabSz="768095">
              <a:spcBef>
                <a:spcPts val="800"/>
              </a:spcBef>
              <a:defRPr sz="2016"/>
            </a:pPr>
            <a:r>
              <a:rPr dirty="0" smtClean="0"/>
              <a:t>Zdający </a:t>
            </a:r>
            <a:r>
              <a:rPr dirty="0"/>
              <a:t>pozostają na swoich miejscach, dopóki członkowie ZN nie zezwolą im na opuszczenie sali. </a:t>
            </a:r>
            <a:endParaRPr lang="pl-PL" dirty="0" smtClean="0"/>
          </a:p>
          <a:p>
            <a:pPr marL="192023" indent="-192023" algn="just" defTabSz="768095">
              <a:spcBef>
                <a:spcPts val="800"/>
              </a:spcBef>
              <a:defRPr sz="2016"/>
            </a:pPr>
            <a:r>
              <a:rPr lang="pl-PL" dirty="0" smtClean="0"/>
              <a:t>Po zamknięciu egzaminu przez operatora zdający mogą wrócić do Sali i sprawdzić wynik egzaminu</a:t>
            </a:r>
            <a:endParaRPr dirty="0"/>
          </a:p>
          <a:p>
            <a:pPr marL="192023" indent="-192023" algn="just" defTabSz="768095">
              <a:spcBef>
                <a:spcPts val="800"/>
              </a:spcBef>
              <a:defRPr sz="2016"/>
            </a:pPr>
            <a:r>
              <a:rPr dirty="0"/>
              <a:t>PZN  w obecności członków ZN i wyłonionego spośród zdających co najmniej jednego przedstawiciela:</a:t>
            </a:r>
          </a:p>
          <a:p>
            <a:pPr marL="576071" lvl="1" indent="-192023" algn="just" defTabSz="768095">
              <a:spcBef>
                <a:spcPts val="400"/>
              </a:spcBef>
              <a:defRPr sz="1512"/>
            </a:pPr>
            <a:r>
              <a:rPr sz="2200" dirty="0"/>
              <a:t>nadzoruje nagrywanie i sprawdzanie jakości zapisu przez operatora na nośnik plików z wynikami zdających oraz płyty DVD z zarchiwizowanym Wirtualnym Serwerem Egzaminacyjnym, </a:t>
            </a:r>
            <a:endParaRPr lang="pl-PL" sz="2200" dirty="0" smtClean="0"/>
          </a:p>
          <a:p>
            <a:pPr marL="384048" lvl="1" indent="0" algn="just" defTabSz="768095">
              <a:spcBef>
                <a:spcPts val="400"/>
              </a:spcBef>
              <a:buNone/>
              <a:defRPr sz="1512"/>
            </a:pPr>
            <a:endParaRPr lang="pl-PL" sz="2200" dirty="0" smtClean="0"/>
          </a:p>
        </p:txBody>
      </p:sp>
      <p:sp>
        <p:nvSpPr>
          <p:cNvPr id="250" name="Symbol zastępczy numeru slajdu 3"/>
          <p:cNvSpPr txBox="1">
            <a:spLocks noGrp="1"/>
          </p:cNvSpPr>
          <p:nvPr>
            <p:ph type="sldNum" sz="quarter" idx="2"/>
          </p:nvPr>
        </p:nvSpPr>
        <p:spPr>
          <a:xfrm>
            <a:off x="8922573" y="5759688"/>
            <a:ext cx="221427" cy="208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ytuł"/>
          <p:cNvSpPr txBox="1">
            <a:spLocks noGrp="1"/>
          </p:cNvSpPr>
          <p:nvPr>
            <p:ph type="title" idx="4294967295"/>
          </p:nvPr>
        </p:nvSpPr>
        <p:spPr>
          <a:xfrm>
            <a:off x="495300" y="203200"/>
            <a:ext cx="8153400" cy="5540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600">
                <a:solidFill>
                  <a:srgbClr val="002060"/>
                </a:solidFill>
                <a:latin typeface="Carlito"/>
                <a:ea typeface="Carlito"/>
                <a:cs typeface="Carlito"/>
                <a:sym typeface="Carlito"/>
              </a:defRPr>
            </a:pPr>
            <a:endParaRPr dirty="0"/>
          </a:p>
        </p:txBody>
      </p:sp>
      <p:sp>
        <p:nvSpPr>
          <p:cNvPr id="300" name="CZĘŚĆ PRAKTYCZNA EGZAMINU"/>
          <p:cNvSpPr txBox="1">
            <a:spLocks noGrp="1"/>
          </p:cNvSpPr>
          <p:nvPr>
            <p:ph type="body" sz="quarter" idx="4294967295"/>
          </p:nvPr>
        </p:nvSpPr>
        <p:spPr>
          <a:xfrm>
            <a:off x="495300" y="1600200"/>
            <a:ext cx="813435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CZĘŚĆ PRAKTYCZNA EGZAMINU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Organizacja część praktycznej  egzaminu:"/>
          <p:cNvSpPr txBox="1">
            <a:spLocks noGrp="1"/>
          </p:cNvSpPr>
          <p:nvPr>
            <p:ph type="title" idx="4294967295"/>
          </p:nvPr>
        </p:nvSpPr>
        <p:spPr>
          <a:xfrm>
            <a:off x="495300" y="431800"/>
            <a:ext cx="7183438" cy="11779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tabLst>
                <a:tab pos="2946400" algn="l"/>
                <a:tab pos="44450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Organizacja	część	praktycznej  egzaminu:</a:t>
            </a:r>
          </a:p>
        </p:txBody>
      </p:sp>
      <p:sp>
        <p:nvSpPr>
          <p:cNvPr id="303" name="W dniu egzaminu zdający zgłoszą się do szkoły w maseczce co  najmniej 30 - 40 minut przed wyznaczoną godziną egzaminu  (Zdający w SN, SS przychodzą co najmniej 40 minut przed egzaminem)…"/>
          <p:cNvSpPr txBox="1">
            <a:spLocks noGrp="1"/>
          </p:cNvSpPr>
          <p:nvPr>
            <p:ph type="body" idx="4294967295"/>
          </p:nvPr>
        </p:nvSpPr>
        <p:spPr>
          <a:xfrm>
            <a:off x="533400" y="1828800"/>
            <a:ext cx="8001000" cy="56451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 dniu egzaminu zdający zgłoszą się do szkoły w maseczce co  najmniej </a:t>
            </a:r>
            <a:r>
              <a:rPr b="1" dirty="0"/>
              <a:t>30 - 40 minut </a:t>
            </a:r>
            <a:r>
              <a:rPr dirty="0"/>
              <a:t>przed wyznaczoną godziną egzaminu </a:t>
            </a:r>
            <a:endParaRPr lang="pl-PL" dirty="0">
              <a:solidFill>
                <a:srgbClr val="FE837B"/>
              </a:solidFill>
            </a:endParaRPr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FF0000"/>
              </a:solidFill>
            </a:endParaRPr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Zdający wchodzą do sali pojedynczo według kolejności na  </a:t>
            </a:r>
            <a:r>
              <a:rPr dirty="0" smtClean="0"/>
              <a:t>liście</a:t>
            </a:r>
            <a:endParaRPr lang="pl-PL" dirty="0" smtClean="0"/>
          </a:p>
          <a:p>
            <a:pPr marL="12700" indent="0">
              <a:lnSpc>
                <a:spcPct val="90000"/>
              </a:lnSpc>
              <a:spcBef>
                <a:spcPts val="300"/>
              </a:spcBef>
              <a:buSzPct val="70000"/>
              <a:buNone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Każdy zdający powinien mieć:</a:t>
            </a:r>
          </a:p>
          <a:p>
            <a:pPr marL="292100" indent="-279400">
              <a:spcBef>
                <a:spcPts val="100"/>
              </a:spcBef>
              <a:buSzTx/>
              <a:buNone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 tożsamości wraz ze zdjęciem</a:t>
            </a:r>
            <a:endParaRPr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2100" indent="-279400">
              <a:spcBef>
                <a:spcPts val="200"/>
              </a:spcBef>
              <a:buSzTx/>
              <a:buNone/>
              <a:tabLst>
                <a:tab pos="292100" algn="l"/>
                <a:tab pos="304800" algn="l"/>
              </a:tabLst>
              <a:defRPr sz="2000" b="1" u="sng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długopis (pióro) z czarnym tuszem oraz przybory wymienione w Komunikacie CKE </a:t>
            </a:r>
            <a:endParaRPr lang="pl-PL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2100" indent="-279400">
              <a:spcBef>
                <a:spcPts val="200"/>
              </a:spcBef>
              <a:buSzTx/>
              <a:buNone/>
              <a:tabLst>
                <a:tab pos="292100" algn="l"/>
                <a:tab pos="304800" algn="l"/>
              </a:tabLst>
              <a:defRPr sz="2000" b="1" u="sng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FF0000"/>
              </a:solidFill>
            </a:endParaRPr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Miejsce dla zdającego losuje członek </a:t>
            </a:r>
            <a:r>
              <a:rPr dirty="0" smtClean="0"/>
              <a:t>komisji</a:t>
            </a:r>
            <a:endParaRPr dirty="0"/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Zdający podpisuje się na wykazie własnym długopisem</a:t>
            </a:r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Każdy zdający otrzymuje </a:t>
            </a:r>
            <a:r>
              <a:rPr dirty="0" smtClean="0"/>
              <a:t>kody</a:t>
            </a:r>
            <a:endParaRPr dirty="0"/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Do sali nie można wnosić żadnych urządzeń  telekomunikacyjnych oraz innych niedozwolonych materiałów i  przyborów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MATERIAŁY I PRZYBORY DO CZĘŚCI  PRAKTYCZNEJ EGZAMINU"/>
          <p:cNvSpPr txBox="1">
            <a:spLocks noGrp="1"/>
          </p:cNvSpPr>
          <p:nvPr>
            <p:ph type="title" idx="4294967295"/>
          </p:nvPr>
        </p:nvSpPr>
        <p:spPr>
          <a:xfrm>
            <a:off x="495300" y="806245"/>
            <a:ext cx="8153400" cy="1071706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3700"/>
              </a:lnSpc>
              <a:spcBef>
                <a:spcPts val="300"/>
              </a:spcBef>
              <a:defRPr sz="32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MATERIAŁY I PRZYBORY DO CZĘŚCI  PRAKTYCZNEJ EGZAMINU</a:t>
            </a:r>
          </a:p>
        </p:txBody>
      </p:sp>
      <p:sp>
        <p:nvSpPr>
          <p:cNvPr id="307" name="AU.20, AU.21 - szkolenie bhp, strój roboczy (rękawiczki)…"/>
          <p:cNvSpPr txBox="1"/>
          <p:nvPr/>
        </p:nvSpPr>
        <p:spPr>
          <a:xfrm>
            <a:off x="787400" y="1549400"/>
            <a:ext cx="6986588" cy="328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113000"/>
              </a:lnSpc>
              <a:spcBef>
                <a:spcPts val="100"/>
              </a:spcBef>
              <a:defRPr sz="2000"/>
            </a:pPr>
            <a:endParaRPr dirty="0"/>
          </a:p>
        </p:txBody>
      </p:sp>
      <p:sp>
        <p:nvSpPr>
          <p:cNvPr id="308" name="kalkulator prosty, ołówek, gumka, linijka, temperówka (rękawiczki)…"/>
          <p:cNvSpPr txBox="1"/>
          <p:nvPr/>
        </p:nvSpPr>
        <p:spPr>
          <a:xfrm>
            <a:off x="787400" y="2209800"/>
            <a:ext cx="7791450" cy="1320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lnSpc>
                <a:spcPts val="3800"/>
              </a:lnSpc>
              <a:defRPr sz="2000">
                <a:solidFill>
                  <a:srgbClr val="75A248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 smtClean="0">
                <a:solidFill>
                  <a:schemeClr val="tx1"/>
                </a:solidFill>
              </a:rPr>
              <a:t>EKA.04 </a:t>
            </a:r>
            <a:r>
              <a:rPr dirty="0">
                <a:solidFill>
                  <a:schemeClr val="tx1"/>
                </a:solidFill>
              </a:rPr>
              <a:t>- kalkulator prosty*, ołówek, gumka, linijka, </a:t>
            </a:r>
            <a:r>
              <a:rPr dirty="0" smtClean="0">
                <a:solidFill>
                  <a:schemeClr val="tx1"/>
                </a:solidFill>
              </a:rPr>
              <a:t>temperówka</a:t>
            </a:r>
            <a:endParaRPr lang="pl-PL" dirty="0" smtClean="0">
              <a:solidFill>
                <a:schemeClr val="tx1"/>
              </a:solidFill>
            </a:endParaRPr>
          </a:p>
          <a:p>
            <a:pPr defTabSz="457200">
              <a:lnSpc>
                <a:spcPts val="3800"/>
              </a:lnSpc>
              <a:defRPr sz="2000">
                <a:solidFill>
                  <a:srgbClr val="75A248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>
              <a:solidFill>
                <a:schemeClr val="tx1"/>
              </a:solidFill>
            </a:endParaRP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r>
              <a:rPr dirty="0" smtClean="0">
                <a:solidFill>
                  <a:schemeClr val="tx1"/>
                </a:solidFill>
              </a:rPr>
              <a:t>HGT.03 </a:t>
            </a:r>
            <a:r>
              <a:rPr dirty="0">
                <a:solidFill>
                  <a:schemeClr val="tx1"/>
                </a:solidFill>
              </a:rPr>
              <a:t>- kalkulator </a:t>
            </a:r>
            <a:r>
              <a:rPr dirty="0" smtClean="0">
                <a:solidFill>
                  <a:schemeClr val="tx1"/>
                </a:solidFill>
              </a:rPr>
              <a:t>prosty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kładanie deklaracji przystąpienia  do egzaminu"/>
          <p:cNvSpPr txBox="1">
            <a:spLocks noGrp="1"/>
          </p:cNvSpPr>
          <p:nvPr>
            <p:ph type="title" idx="4294967295"/>
          </p:nvPr>
        </p:nvSpPr>
        <p:spPr>
          <a:xfrm>
            <a:off x="495300" y="355600"/>
            <a:ext cx="6210300" cy="1066800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ct val="114000"/>
              </a:lnSpc>
              <a:spcBef>
                <a:spcPts val="100"/>
              </a:spcBef>
              <a:def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Składanie deklaracji przystąpienia  do egzaminu</a:t>
            </a:r>
          </a:p>
        </p:txBody>
      </p:sp>
      <p:sp>
        <p:nvSpPr>
          <p:cNvPr id="83" name="Do egzaminu może przystąpić:…"/>
          <p:cNvSpPr txBox="1"/>
          <p:nvPr/>
        </p:nvSpPr>
        <p:spPr>
          <a:xfrm>
            <a:off x="508000" y="1803400"/>
            <a:ext cx="7497763" cy="4316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98437" indent="-185737">
              <a:spcBef>
                <a:spcPts val="100"/>
              </a:spcBef>
              <a:buSzPct val="100000"/>
              <a:buChar char="•"/>
              <a:tabLst>
                <a:tab pos="190500" algn="l"/>
              </a:tabLst>
              <a:defRPr sz="2400"/>
            </a:pPr>
            <a:r>
              <a:rPr dirty="0"/>
              <a:t>Do egzaminu może przystąpić:</a:t>
            </a:r>
          </a:p>
          <a:p>
            <a:pPr marL="185737" indent="-173037">
              <a:tabLst>
                <a:tab pos="190500" algn="l"/>
              </a:tabLst>
              <a:defRPr sz="2300"/>
            </a:pPr>
            <a:endParaRPr dirty="0"/>
          </a:p>
          <a:p>
            <a:pPr marL="198437" indent="-185737">
              <a:lnSpc>
                <a:spcPts val="2800"/>
              </a:lnSpc>
              <a:buSzPct val="100000"/>
              <a:buChar char="-"/>
              <a:tabLst>
                <a:tab pos="190500" algn="l"/>
              </a:tabLst>
              <a:defRPr sz="2400"/>
            </a:pPr>
            <a:r>
              <a:rPr dirty="0"/>
              <a:t>uczeń szkoły,</a:t>
            </a:r>
          </a:p>
          <a:p>
            <a:pPr marL="198437" indent="-185737">
              <a:lnSpc>
                <a:spcPts val="2800"/>
              </a:lnSpc>
              <a:buSzPct val="100000"/>
              <a:buChar char="-"/>
              <a:tabLst>
                <a:tab pos="190500" algn="l"/>
              </a:tabLst>
              <a:defRPr sz="2400"/>
            </a:pPr>
            <a:r>
              <a:rPr dirty="0"/>
              <a:t>absolwent szkoły,</a:t>
            </a:r>
          </a:p>
          <a:p>
            <a:pPr marL="198437" indent="-185737">
              <a:lnSpc>
                <a:spcPts val="2800"/>
              </a:lnSpc>
              <a:buSzPct val="100000"/>
              <a:buChar char="-"/>
              <a:tabLst>
                <a:tab pos="190500" algn="l"/>
              </a:tabLst>
              <a:defRPr sz="2400"/>
            </a:pPr>
            <a:r>
              <a:rPr dirty="0"/>
              <a:t>absolwent kwalifikacyjnego kursu zawodowego.</a:t>
            </a:r>
          </a:p>
          <a:p>
            <a:pPr marL="198437" indent="-185737">
              <a:lnSpc>
                <a:spcPts val="2800"/>
              </a:lnSpc>
              <a:spcBef>
                <a:spcPts val="100"/>
              </a:spcBef>
              <a:buSzPct val="100000"/>
              <a:buChar char="-"/>
              <a:tabLst>
                <a:tab pos="190500" algn="l"/>
              </a:tabLst>
              <a:defRPr sz="2400"/>
            </a:pPr>
            <a:r>
              <a:rPr dirty="0"/>
              <a:t>osoba dorosła będąca uczestnikiem praktycznej nauki  zawodu dorosłych lub przyuczenia do pracy dorosłych</a:t>
            </a:r>
          </a:p>
          <a:p>
            <a:pPr marL="185737" indent="-173037">
              <a:lnSpc>
                <a:spcPts val="2800"/>
              </a:lnSpc>
              <a:tabLst>
                <a:tab pos="190500" algn="l"/>
              </a:tabLst>
              <a:defRPr sz="2400"/>
            </a:pPr>
            <a:r>
              <a:rPr dirty="0"/>
              <a:t>-osoba przystępująca do eksternistycznego egzaminu  zawodowego</a:t>
            </a:r>
          </a:p>
          <a:p>
            <a:pPr marL="185737" indent="-173037">
              <a:tabLst>
                <a:tab pos="190500" algn="l"/>
              </a:tabLst>
              <a:defRPr sz="2400"/>
            </a:pPr>
            <a:endParaRPr dirty="0"/>
          </a:p>
          <a:p>
            <a:pPr marL="198437" indent="-185737">
              <a:lnSpc>
                <a:spcPts val="2800"/>
              </a:lnSpc>
              <a:buSzPct val="96000"/>
              <a:buChar char="•"/>
              <a:tabLst>
                <a:tab pos="190500" algn="l"/>
              </a:tabLst>
              <a:defRPr sz="2400"/>
            </a:pPr>
            <a:r>
              <a:rPr dirty="0"/>
              <a:t>Jeśli osoba nie posiada żadnego z  wymienionych statusów nie może przystępować  do egzaminu.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rostokąt"/>
          <p:cNvSpPr/>
          <p:nvPr/>
        </p:nvSpPr>
        <p:spPr>
          <a:xfrm>
            <a:off x="1084262" y="2298700"/>
            <a:ext cx="1039813" cy="431641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7" name="Prostokąt"/>
          <p:cNvSpPr/>
          <p:nvPr/>
        </p:nvSpPr>
        <p:spPr>
          <a:xfrm>
            <a:off x="7869237" y="1590674"/>
            <a:ext cx="390526" cy="68897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8" name="Prostokąt"/>
          <p:cNvSpPr/>
          <p:nvPr/>
        </p:nvSpPr>
        <p:spPr>
          <a:xfrm>
            <a:off x="7680325" y="2822575"/>
            <a:ext cx="993775" cy="12255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9" name="Ok. 20 minut przed egzaminem"/>
          <p:cNvSpPr txBox="1">
            <a:spLocks noGrp="1"/>
          </p:cNvSpPr>
          <p:nvPr>
            <p:ph type="title" idx="4294967295"/>
          </p:nvPr>
        </p:nvSpPr>
        <p:spPr>
          <a:xfrm>
            <a:off x="387350" y="1007392"/>
            <a:ext cx="7292975" cy="619127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tabLst>
                <a:tab pos="16256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Ok. 20	minut przed egzaminem</a:t>
            </a:r>
          </a:p>
        </p:txBody>
      </p:sp>
      <p:sp>
        <p:nvSpPr>
          <p:cNvPr id="320" name="Zdający zajmują wylosowane  miejsca/stanowiska egzaminacyjne…"/>
          <p:cNvSpPr txBox="1"/>
          <p:nvPr/>
        </p:nvSpPr>
        <p:spPr>
          <a:xfrm>
            <a:off x="2580889" y="3435350"/>
            <a:ext cx="6853238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30200">
              <a:lnSpc>
                <a:spcPts val="2800"/>
              </a:lnSpc>
              <a:spcBef>
                <a:spcPts val="200"/>
              </a:spcBef>
              <a:buClr>
                <a:srgbClr val="002060"/>
              </a:buClr>
              <a:buSzPct val="100000"/>
              <a:buChar char="▪"/>
              <a:tabLst>
                <a:tab pos="342900" algn="l"/>
                <a:tab pos="355600" algn="l"/>
              </a:tabLst>
              <a:defRPr sz="2400"/>
            </a:pPr>
            <a:r>
              <a:rPr dirty="0"/>
              <a:t>Zdający zajmują wylosowane  miejsca/stanowiska egzaminacyjne</a:t>
            </a:r>
          </a:p>
          <a:p>
            <a:pPr marL="355600" indent="-330200">
              <a:spcBef>
                <a:spcPts val="300"/>
              </a:spcBef>
              <a:buClr>
                <a:srgbClr val="330066"/>
              </a:buClr>
              <a:buSzPct val="69000"/>
              <a:buChar char="●"/>
              <a:tabLst>
                <a:tab pos="342900" algn="l"/>
                <a:tab pos="355600" algn="l"/>
              </a:tabLst>
              <a:defRPr sz="2400"/>
            </a:pPr>
            <a:r>
              <a:rPr dirty="0"/>
              <a:t>PZN informuje zdających o przebiegu egzaminu</a:t>
            </a:r>
          </a:p>
        </p:txBody>
      </p:sp>
      <p:grpSp>
        <p:nvGrpSpPr>
          <p:cNvPr id="326" name="Grupuj"/>
          <p:cNvGrpSpPr/>
          <p:nvPr/>
        </p:nvGrpSpPr>
        <p:grpSpPr>
          <a:xfrm>
            <a:off x="1673225" y="3578224"/>
            <a:ext cx="502920" cy="568032"/>
            <a:chOff x="0" y="0"/>
            <a:chExt cx="502919" cy="568030"/>
          </a:xfrm>
        </p:grpSpPr>
        <p:sp>
          <p:nvSpPr>
            <p:cNvPr id="323" name="Prostokąt"/>
            <p:cNvSpPr/>
            <p:nvPr/>
          </p:nvSpPr>
          <p:spPr>
            <a:xfrm>
              <a:off x="0" y="0"/>
              <a:ext cx="502920" cy="568031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324" name="Prostokąt"/>
            <p:cNvSpPr/>
            <p:nvPr/>
          </p:nvSpPr>
          <p:spPr>
            <a:xfrm>
              <a:off x="68218" y="48203"/>
              <a:ext cx="366482" cy="431660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325" name="Prostokąt"/>
            <p:cNvSpPr/>
            <p:nvPr/>
          </p:nvSpPr>
          <p:spPr>
            <a:xfrm>
              <a:off x="68218" y="48203"/>
              <a:ext cx="366482" cy="431657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</p:grpSp>
      <p:sp>
        <p:nvSpPr>
          <p:cNvPr id="327" name="Sal"/>
          <p:cNvSpPr txBox="1"/>
          <p:nvPr/>
        </p:nvSpPr>
        <p:spPr>
          <a:xfrm>
            <a:off x="1765300" y="3657600"/>
            <a:ext cx="246063" cy="17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/>
            </a:lvl1pPr>
          </a:lstStyle>
          <a:p>
            <a:r>
              <a:rPr dirty="0"/>
              <a:t>Sal</a:t>
            </a:r>
          </a:p>
        </p:txBody>
      </p:sp>
      <p:sp>
        <p:nvSpPr>
          <p:cNvPr id="328" name="Prostokąt"/>
          <p:cNvSpPr/>
          <p:nvPr/>
        </p:nvSpPr>
        <p:spPr>
          <a:xfrm>
            <a:off x="1728787" y="3949700"/>
            <a:ext cx="448946" cy="3772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29" name="Laista5"/>
          <p:cNvSpPr txBox="1"/>
          <p:nvPr/>
        </p:nvSpPr>
        <p:spPr>
          <a:xfrm>
            <a:off x="1689100" y="3898900"/>
            <a:ext cx="339725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900"/>
            </a:pPr>
            <a:r>
              <a:rPr dirty="0"/>
              <a:t>L</a:t>
            </a:r>
            <a:r>
              <a:rPr sz="1800" baseline="22999" dirty="0"/>
              <a:t>a</a:t>
            </a:r>
            <a:r>
              <a:rPr dirty="0"/>
              <a:t>ista</a:t>
            </a:r>
            <a:r>
              <a:rPr sz="1800" baseline="22999" dirty="0"/>
              <a:t>5</a:t>
            </a:r>
          </a:p>
        </p:txBody>
      </p:sp>
      <p:sp>
        <p:nvSpPr>
          <p:cNvPr id="330" name="zdającyc  h"/>
          <p:cNvSpPr txBox="1"/>
          <p:nvPr/>
        </p:nvSpPr>
        <p:spPr>
          <a:xfrm>
            <a:off x="1714500" y="4076700"/>
            <a:ext cx="469900" cy="25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1000"/>
              </a:lnSpc>
              <a:spcBef>
                <a:spcPts val="200"/>
              </a:spcBef>
              <a:defRPr sz="900"/>
            </a:lvl1pPr>
          </a:lstStyle>
          <a:p>
            <a:r>
              <a:rPr dirty="0"/>
              <a:t>zdającyc  h</a:t>
            </a:r>
          </a:p>
        </p:txBody>
      </p:sp>
      <p:sp>
        <p:nvSpPr>
          <p:cNvPr id="331" name="30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rPr dirty="0"/>
              <a:t>30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O godzinie wyznaczonej przez  dyrektora OKE"/>
          <p:cNvSpPr txBox="1">
            <a:spLocks noGrp="1"/>
          </p:cNvSpPr>
          <p:nvPr>
            <p:ph type="title" idx="4294967295"/>
          </p:nvPr>
        </p:nvSpPr>
        <p:spPr>
          <a:xfrm>
            <a:off x="495300" y="203200"/>
            <a:ext cx="7126288" cy="11779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tabLst>
                <a:tab pos="2400300" algn="l"/>
                <a:tab pos="26797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O godzinie	wyznaczonej przez  dyrektora	OKE</a:t>
            </a:r>
          </a:p>
        </p:txBody>
      </p:sp>
      <p:sp>
        <p:nvSpPr>
          <p:cNvPr id="334" name="31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rPr dirty="0"/>
              <a:t>31</a:t>
            </a:r>
          </a:p>
        </p:txBody>
      </p:sp>
      <p:sp>
        <p:nvSpPr>
          <p:cNvPr id="335" name="●"/>
          <p:cNvSpPr txBox="1"/>
          <p:nvPr/>
        </p:nvSpPr>
        <p:spPr>
          <a:xfrm>
            <a:off x="342900" y="19373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rPr dirty="0"/>
              <a:t>●</a:t>
            </a:r>
          </a:p>
        </p:txBody>
      </p:sp>
      <p:sp>
        <p:nvSpPr>
          <p:cNvPr id="336" name="PZN przekazuje zdającym Arkusze egzaminacyjne wraz z  Kartami oceny"/>
          <p:cNvSpPr txBox="1"/>
          <p:nvPr/>
        </p:nvSpPr>
        <p:spPr>
          <a:xfrm>
            <a:off x="685800" y="1887219"/>
            <a:ext cx="7818438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rPr dirty="0"/>
              <a:t>PZN przekazuje zdającym Arkusze egzaminacyjne wraz z  Kartami oceny</a:t>
            </a:r>
          </a:p>
        </p:txBody>
      </p:sp>
      <p:sp>
        <p:nvSpPr>
          <p:cNvPr id="337" name="●"/>
          <p:cNvSpPr txBox="1"/>
          <p:nvPr/>
        </p:nvSpPr>
        <p:spPr>
          <a:xfrm>
            <a:off x="342900" y="30676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rPr dirty="0"/>
              <a:t>●</a:t>
            </a:r>
          </a:p>
        </p:txBody>
      </p:sp>
      <p:sp>
        <p:nvSpPr>
          <p:cNvPr id="338" name="PZN poleca zdającym sprawdzenie kompletności materiałów  i uzupełnia ewentualne braki:"/>
          <p:cNvSpPr txBox="1"/>
          <p:nvPr/>
        </p:nvSpPr>
        <p:spPr>
          <a:xfrm>
            <a:off x="685800" y="3017519"/>
            <a:ext cx="8293100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tabLst>
                <a:tab pos="3136900" algn="l"/>
              </a:tabLst>
              <a:defRPr sz="2400"/>
            </a:lvl1pPr>
          </a:lstStyle>
          <a:p>
            <a:r>
              <a:rPr dirty="0"/>
              <a:t>PZN poleca zdającym	sprawdzenie kompletności materiałów 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uzupełnia</a:t>
            </a:r>
            <a:r>
              <a:rPr dirty="0"/>
              <a:t> </a:t>
            </a:r>
            <a:r>
              <a:rPr dirty="0" err="1"/>
              <a:t>ewentualne</a:t>
            </a:r>
            <a:r>
              <a:rPr dirty="0"/>
              <a:t> </a:t>
            </a:r>
            <a:r>
              <a:rPr dirty="0" err="1"/>
              <a:t>braki</a:t>
            </a:r>
            <a:r>
              <a:rPr dirty="0"/>
              <a:t>:</a:t>
            </a:r>
          </a:p>
        </p:txBody>
      </p:sp>
      <p:sp>
        <p:nvSpPr>
          <p:cNvPr id="339" name="●"/>
          <p:cNvSpPr txBox="1"/>
          <p:nvPr/>
        </p:nvSpPr>
        <p:spPr>
          <a:xfrm>
            <a:off x="685800" y="3759200"/>
            <a:ext cx="133350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>
                <a:solidFill>
                  <a:srgbClr val="669999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340" name="wymienia arkusz egzaminacyjny, jeżeli jest taka możliwość (tzn. jest  większa liczba arkuszy niż liczba obecnych zdających w sali)  informuje PZE o brakach i PZE podejmuje decyzję o powieleniu po  uzyskaniu zgody dyrektora OKE…"/>
          <p:cNvSpPr txBox="1"/>
          <p:nvPr/>
        </p:nvSpPr>
        <p:spPr>
          <a:xfrm>
            <a:off x="1041400" y="3728718"/>
            <a:ext cx="7643813" cy="195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300"/>
              </a:lnSpc>
              <a:spcBef>
                <a:spcPts val="200"/>
              </a:spcBef>
              <a:defRPr sz="2000"/>
            </a:pPr>
            <a:r>
              <a:t>wymienia arkusz egzaminacyjny, jeżeli jest taka możliwość (tzn. jest  większa liczba arkuszy niż liczba obecnych zdających w sali)  informuje PZE o brakach i PZE podejmuje decyzję o powieleniu po  uzyskaniu zgody dyrektora OKE</a:t>
            </a:r>
          </a:p>
          <a:p>
            <a:pPr indent="12700">
              <a:lnSpc>
                <a:spcPts val="2800"/>
              </a:lnSpc>
              <a:spcBef>
                <a:spcPts val="500"/>
              </a:spcBef>
              <a:defRPr sz="2400">
                <a:solidFill>
                  <a:srgbClr val="C00000"/>
                </a:solidFill>
              </a:defRPr>
            </a:pPr>
            <a:r>
              <a:t>Zdający, który zgłosił braki, podpisuje czytelnie  w wykazie zdających w sali wymianę arkusza</a:t>
            </a:r>
          </a:p>
        </p:txBody>
      </p:sp>
      <p:sp>
        <p:nvSpPr>
          <p:cNvPr id="341" name="●"/>
          <p:cNvSpPr txBox="1"/>
          <p:nvPr/>
        </p:nvSpPr>
        <p:spPr>
          <a:xfrm>
            <a:off x="685800" y="4343400"/>
            <a:ext cx="133350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>
                <a:solidFill>
                  <a:srgbClr val="669999"/>
                </a:solidFill>
              </a:defRPr>
            </a:lvl1pPr>
          </a:lstStyle>
          <a:p>
            <a:r>
              <a:t>●</a:t>
            </a:r>
          </a:p>
        </p:txBody>
      </p:sp>
      <p:grpSp>
        <p:nvGrpSpPr>
          <p:cNvPr id="344" name="Grupuj"/>
          <p:cNvGrpSpPr/>
          <p:nvPr/>
        </p:nvGrpSpPr>
        <p:grpSpPr>
          <a:xfrm>
            <a:off x="4365625" y="688975"/>
            <a:ext cx="765175" cy="977900"/>
            <a:chOff x="0" y="0"/>
            <a:chExt cx="765175" cy="977900"/>
          </a:xfrm>
        </p:grpSpPr>
        <p:sp>
          <p:nvSpPr>
            <p:cNvPr id="342" name="Prostokąt"/>
            <p:cNvSpPr/>
            <p:nvPr/>
          </p:nvSpPr>
          <p:spPr>
            <a:xfrm>
              <a:off x="0" y="0"/>
              <a:ext cx="765175" cy="9779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3" name="Prostokąt"/>
            <p:cNvSpPr/>
            <p:nvPr/>
          </p:nvSpPr>
          <p:spPr>
            <a:xfrm>
              <a:off x="63500" y="25399"/>
              <a:ext cx="638175" cy="850901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o sprawdzeniu kompletności  arkuszy"/>
          <p:cNvSpPr txBox="1">
            <a:spLocks noGrp="1"/>
          </p:cNvSpPr>
          <p:nvPr>
            <p:ph type="title" idx="4294967295"/>
          </p:nvPr>
        </p:nvSpPr>
        <p:spPr>
          <a:xfrm>
            <a:off x="495300" y="203200"/>
            <a:ext cx="8153400" cy="11779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 sprawdzeniu kompletności  arkuszy</a:t>
            </a:r>
          </a:p>
        </p:txBody>
      </p:sp>
      <p:sp>
        <p:nvSpPr>
          <p:cNvPr id="347" name="32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32</a:t>
            </a:r>
          </a:p>
        </p:txBody>
      </p:sp>
      <p:sp>
        <p:nvSpPr>
          <p:cNvPr id="348" name="PZN poleca zdającym zakodowanie arkuszy  egzaminacyjnych i kart oceny"/>
          <p:cNvSpPr txBox="1"/>
          <p:nvPr/>
        </p:nvSpPr>
        <p:spPr>
          <a:xfrm>
            <a:off x="723899" y="1557019"/>
            <a:ext cx="6332539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lnSpc>
                <a:spcPts val="2800"/>
              </a:lnSpc>
              <a:spcBef>
                <a:spcPts val="200"/>
              </a:spcBef>
              <a:buClr>
                <a:srgbClr val="330066"/>
              </a:buClr>
              <a:buSzPct val="69000"/>
              <a:buChar char="●"/>
              <a:tabLst>
                <a:tab pos="342900" algn="l"/>
                <a:tab pos="355600" algn="l"/>
              </a:tabLst>
              <a:defRPr sz="2400"/>
            </a:lvl1pPr>
          </a:lstStyle>
          <a:p>
            <a:r>
              <a:t>PZN poleca zdającym zakodowanie arkuszy  egzaminacyjnych i kart oceny</a:t>
            </a:r>
          </a:p>
        </p:txBody>
      </p:sp>
      <p:sp>
        <p:nvSpPr>
          <p:cNvPr id="349" name="●…"/>
          <p:cNvSpPr txBox="1"/>
          <p:nvPr/>
        </p:nvSpPr>
        <p:spPr>
          <a:xfrm>
            <a:off x="723900" y="2369185"/>
            <a:ext cx="15398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pPr>
            <a:r>
              <a:t>●</a:t>
            </a:r>
          </a:p>
          <a:p>
            <a:pPr indent="12700">
              <a:spcBef>
                <a:spcPts val="1300"/>
              </a:spcBef>
              <a:defRPr sz="1600">
                <a:solidFill>
                  <a:srgbClr val="330066"/>
                </a:solidFill>
              </a:defRPr>
            </a:pPr>
            <a:r>
              <a:t>●</a:t>
            </a:r>
          </a:p>
        </p:txBody>
      </p:sp>
      <p:sp>
        <p:nvSpPr>
          <p:cNvPr id="350" name="Zdający nie podpisują materiałów egzaminacyjnych  Zdający zapoznają się szczegółowo z „Instrukcją dla  zadającego” na pierwszej stronie arkusza"/>
          <p:cNvSpPr txBox="1"/>
          <p:nvPr/>
        </p:nvSpPr>
        <p:spPr>
          <a:xfrm>
            <a:off x="1066800" y="2289175"/>
            <a:ext cx="7089775" cy="1149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ct val="105999"/>
              </a:lnSpc>
              <a:spcBef>
                <a:spcPts val="300"/>
              </a:spcBef>
              <a:defRPr sz="2400"/>
            </a:lvl1pPr>
          </a:lstStyle>
          <a:p>
            <a:r>
              <a:t>Zdający nie podpisują materiałów egzaminacyjnych  Zdający zapoznają się szczegółowo z „Instrukcją dla  zadającego” na pierwszej stronie arkusza</a:t>
            </a:r>
          </a:p>
        </p:txBody>
      </p:sp>
      <p:grpSp>
        <p:nvGrpSpPr>
          <p:cNvPr id="353" name="Grupuj"/>
          <p:cNvGrpSpPr/>
          <p:nvPr/>
        </p:nvGrpSpPr>
        <p:grpSpPr>
          <a:xfrm>
            <a:off x="-1" y="3784599"/>
            <a:ext cx="9144002" cy="2135049"/>
            <a:chOff x="0" y="0"/>
            <a:chExt cx="9144000" cy="2135047"/>
          </a:xfrm>
        </p:grpSpPr>
        <p:sp>
          <p:nvSpPr>
            <p:cNvPr id="351" name="Prostokąt"/>
            <p:cNvSpPr/>
            <p:nvPr/>
          </p:nvSpPr>
          <p:spPr>
            <a:xfrm>
              <a:off x="0" y="0"/>
              <a:ext cx="9144001" cy="2135048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2" name="Prostokąt"/>
            <p:cNvSpPr/>
            <p:nvPr/>
          </p:nvSpPr>
          <p:spPr>
            <a:xfrm>
              <a:off x="0" y="101800"/>
              <a:ext cx="8763001" cy="456997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4" name="OSTATNI MOMENT DLA SPÓŹNIALSKICH"/>
          <p:cNvSpPr txBox="1"/>
          <p:nvPr/>
        </p:nvSpPr>
        <p:spPr>
          <a:xfrm>
            <a:off x="290513" y="4385114"/>
            <a:ext cx="8866188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600">
                <a:solidFill>
                  <a:srgbClr val="FF0000"/>
                </a:solidFill>
              </a:defRPr>
            </a:lvl1pPr>
          </a:lstStyle>
          <a:p>
            <a:r>
              <a:rPr dirty="0"/>
              <a:t>OSTATNI MOMENT DLA SPÓŹNIALSKICH</a:t>
            </a:r>
          </a:p>
        </p:txBody>
      </p:sp>
      <p:sp>
        <p:nvSpPr>
          <p:cNvPr id="358" name="modelu dk, w i wk w części praktycznej egzaminu dla spóźnialskich indywidualnie  przeprowadzany jest instruktaż stanowiskowy"/>
          <p:cNvSpPr txBox="1"/>
          <p:nvPr/>
        </p:nvSpPr>
        <p:spPr>
          <a:xfrm>
            <a:off x="-4763" y="4414518"/>
            <a:ext cx="9174163" cy="294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1782762" indent="-1770062">
              <a:lnSpc>
                <a:spcPts val="2300"/>
              </a:lnSpc>
              <a:spcBef>
                <a:spcPts val="200"/>
              </a:spcBef>
              <a:defRPr sz="2000">
                <a:solidFill>
                  <a:srgbClr val="FF0000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788441" y="6390725"/>
            <a:ext cx="242847" cy="22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ctr"/>
          <a:lstStyle>
            <a:lvl1pPr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33</a:t>
            </a:fld>
            <a:endParaRPr/>
          </a:p>
        </p:txBody>
      </p:sp>
      <p:pic>
        <p:nvPicPr>
          <p:cNvPr id="361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rcRect r="10081" b="47819"/>
          <a:stretch>
            <a:fillRect/>
          </a:stretch>
        </p:blipFill>
        <p:spPr>
          <a:xfrm>
            <a:off x="153987" y="503237"/>
            <a:ext cx="8648701" cy="4675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JAK WPROWADZAĆ KOREKTY NA KARCIE OCENY"/>
          <p:cNvSpPr txBox="1"/>
          <p:nvPr/>
        </p:nvSpPr>
        <p:spPr>
          <a:xfrm>
            <a:off x="730799" y="156771"/>
            <a:ext cx="7682402" cy="1031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lnSpc>
                <a:spcPct val="90000"/>
              </a:lnSpc>
              <a:defRPr sz="3200">
                <a:solidFill>
                  <a:srgbClr val="002060"/>
                </a:solidFill>
              </a:defRPr>
            </a:lvl1pPr>
          </a:lstStyle>
          <a:p>
            <a:r>
              <a:t>JAK WPROWADZAĆ KOREKTY NA KARCIE OCENY</a:t>
            </a:r>
          </a:p>
        </p:txBody>
      </p:sp>
      <p:sp>
        <p:nvSpPr>
          <p:cNvPr id="364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788441" y="6390725"/>
            <a:ext cx="242847" cy="22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ctr"/>
          <a:lstStyle>
            <a:lvl1pPr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365" name="Prostokąt"/>
          <p:cNvSpPr/>
          <p:nvPr/>
        </p:nvSpPr>
        <p:spPr>
          <a:xfrm>
            <a:off x="5332412" y="7297737"/>
            <a:ext cx="701676" cy="250826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6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262" y="1612900"/>
            <a:ext cx="6162676" cy="5245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9" name="Grupuj"/>
          <p:cNvGrpSpPr/>
          <p:nvPr/>
        </p:nvGrpSpPr>
        <p:grpSpPr>
          <a:xfrm>
            <a:off x="6928134" y="857746"/>
            <a:ext cx="1981822" cy="2626616"/>
            <a:chOff x="0" y="0"/>
            <a:chExt cx="1981821" cy="2626614"/>
          </a:xfrm>
        </p:grpSpPr>
        <p:sp>
          <p:nvSpPr>
            <p:cNvPr id="367" name="Kształt"/>
            <p:cNvSpPr/>
            <p:nvPr/>
          </p:nvSpPr>
          <p:spPr>
            <a:xfrm rot="260932">
              <a:off x="85242" y="244232"/>
              <a:ext cx="1811338" cy="231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967"/>
                    <a:pt x="0" y="2161"/>
                  </a:cubicBezTo>
                  <a:lnTo>
                    <a:pt x="0" y="10803"/>
                  </a:lnTo>
                  <a:cubicBezTo>
                    <a:pt x="0" y="11997"/>
                    <a:pt x="1612" y="12964"/>
                    <a:pt x="3600" y="12964"/>
                  </a:cubicBezTo>
                  <a:lnTo>
                    <a:pt x="1993" y="21600"/>
                  </a:lnTo>
                  <a:lnTo>
                    <a:pt x="9000" y="12964"/>
                  </a:lnTo>
                  <a:lnTo>
                    <a:pt x="18000" y="12964"/>
                  </a:lnTo>
                  <a:cubicBezTo>
                    <a:pt x="19988" y="12964"/>
                    <a:pt x="21600" y="11997"/>
                    <a:pt x="21600" y="10803"/>
                  </a:cubicBezTo>
                  <a:lnTo>
                    <a:pt x="21600" y="2161"/>
                  </a:lnTo>
                  <a:cubicBezTo>
                    <a:pt x="21600" y="967"/>
                    <a:pt x="19988" y="0"/>
                    <a:pt x="18000" y="0"/>
                  </a:cubicBezTo>
                  <a:lnTo>
                    <a:pt x="3600" y="0"/>
                  </a:lnTo>
                  <a:close/>
                </a:path>
              </a:pathLst>
            </a:custGeom>
            <a:solidFill>
              <a:srgbClr val="729FCF"/>
            </a:solidFill>
            <a:ln w="9525" cap="flat">
              <a:solidFill>
                <a:srgbClr val="3465A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68" name="Każda zmiana na karcie oceny wymaga przekreślenia kodu kreskowego"/>
            <p:cNvSpPr txBox="1"/>
            <p:nvPr/>
          </p:nvSpPr>
          <p:spPr>
            <a:xfrm rot="260932">
              <a:off x="231697" y="57690"/>
              <a:ext cx="1588675" cy="176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/>
            </a:lstStyle>
            <a:p>
              <a:r>
                <a:t> Każda zmiana na karcie oceny wymaga przekreślenia kodu kreskowego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o zakończeniu czynności  organizacyjnych"/>
          <p:cNvSpPr txBox="1">
            <a:spLocks noGrp="1"/>
          </p:cNvSpPr>
          <p:nvPr>
            <p:ph type="title" idx="4294967295"/>
          </p:nvPr>
        </p:nvSpPr>
        <p:spPr>
          <a:xfrm>
            <a:off x="495300" y="203200"/>
            <a:ext cx="8153400" cy="11779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200"/>
              </a:lnSpc>
              <a:spcBef>
                <a:spcPts val="300"/>
              </a:spcBef>
              <a:defRPr sz="36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 zakończeniu czynności  organizacyjnych</a:t>
            </a:r>
          </a:p>
        </p:txBody>
      </p:sp>
      <p:sp>
        <p:nvSpPr>
          <p:cNvPr id="372" name="35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35</a:t>
            </a:r>
          </a:p>
        </p:txBody>
      </p:sp>
      <p:sp>
        <p:nvSpPr>
          <p:cNvPr id="373" name="Przewodniczący lub członek ZN ogłasza i zapisuje w widocznym miejscu"/>
          <p:cNvSpPr txBox="1"/>
          <p:nvPr/>
        </p:nvSpPr>
        <p:spPr>
          <a:xfrm>
            <a:off x="2425700" y="1593214"/>
            <a:ext cx="429577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Przewodniczący lub członek ZN ogłasza i zapisuje w widocznym miejscu</a:t>
            </a:r>
          </a:p>
        </p:txBody>
      </p:sp>
      <p:sp>
        <p:nvSpPr>
          <p:cNvPr id="374" name="Prostokąt"/>
          <p:cNvSpPr/>
          <p:nvPr/>
        </p:nvSpPr>
        <p:spPr>
          <a:xfrm>
            <a:off x="261937" y="1566862"/>
            <a:ext cx="1689101" cy="22431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79" name="Grupuj"/>
          <p:cNvGrpSpPr/>
          <p:nvPr/>
        </p:nvGrpSpPr>
        <p:grpSpPr>
          <a:xfrm>
            <a:off x="2352675" y="2640012"/>
            <a:ext cx="4041775" cy="3846196"/>
            <a:chOff x="0" y="0"/>
            <a:chExt cx="4041775" cy="3846195"/>
          </a:xfrm>
        </p:grpSpPr>
        <p:sp>
          <p:nvSpPr>
            <p:cNvPr id="375" name="Prostokąt"/>
            <p:cNvSpPr/>
            <p:nvPr/>
          </p:nvSpPr>
          <p:spPr>
            <a:xfrm>
              <a:off x="0" y="0"/>
              <a:ext cx="4041775" cy="3846196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6" name="Prostokąt"/>
            <p:cNvSpPr/>
            <p:nvPr/>
          </p:nvSpPr>
          <p:spPr>
            <a:xfrm>
              <a:off x="1660525" y="1830237"/>
              <a:ext cx="939801" cy="20318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7" name="Prostokąt"/>
            <p:cNvSpPr/>
            <p:nvPr/>
          </p:nvSpPr>
          <p:spPr>
            <a:xfrm>
              <a:off x="682625" y="2122313"/>
              <a:ext cx="2882901" cy="253980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8" name="Prostokąt"/>
            <p:cNvSpPr/>
            <p:nvPr/>
          </p:nvSpPr>
          <p:spPr>
            <a:xfrm>
              <a:off x="1622425" y="2439787"/>
              <a:ext cx="1003301" cy="241281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80" name="10 minut…"/>
          <p:cNvSpPr txBox="1"/>
          <p:nvPr/>
        </p:nvSpPr>
        <p:spPr>
          <a:xfrm>
            <a:off x="3009900" y="4381500"/>
            <a:ext cx="2906713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175" algn="ctr">
              <a:spcBef>
                <a:spcPts val="100"/>
              </a:spcBef>
              <a:defRPr sz="2000">
                <a:solidFill>
                  <a:srgbClr val="C000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10 minut</a:t>
            </a:r>
          </a:p>
          <a:p>
            <a:pPr indent="3175" algn="ctr">
              <a:defRPr sz="2000">
                <a:solidFill>
                  <a:srgbClr val="C000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które nie wlicza się do czasu  egzaminu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odczas egzaminu"/>
          <p:cNvSpPr txBox="1">
            <a:spLocks noGrp="1"/>
          </p:cNvSpPr>
          <p:nvPr>
            <p:ph type="title" idx="4294967295"/>
          </p:nvPr>
        </p:nvSpPr>
        <p:spPr>
          <a:xfrm>
            <a:off x="495300" y="863600"/>
            <a:ext cx="3662363" cy="512763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defRPr sz="32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Podczas egzaminu</a:t>
            </a:r>
          </a:p>
        </p:txBody>
      </p:sp>
      <p:sp>
        <p:nvSpPr>
          <p:cNvPr id="383" name="36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36</a:t>
            </a:r>
          </a:p>
        </p:txBody>
      </p:sp>
      <p:sp>
        <p:nvSpPr>
          <p:cNvPr id="384" name="Zdający powinni:…"/>
          <p:cNvSpPr txBox="1"/>
          <p:nvPr/>
        </p:nvSpPr>
        <p:spPr>
          <a:xfrm>
            <a:off x="533400" y="1549400"/>
            <a:ext cx="7666038" cy="4262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0800">
              <a:spcBef>
                <a:spcPts val="300"/>
              </a:spcBef>
              <a:defRPr sz="3000"/>
            </a:pPr>
            <a:r>
              <a:rPr dirty="0" err="1"/>
              <a:t>Zdający</a:t>
            </a:r>
            <a:r>
              <a:rPr dirty="0"/>
              <a:t> </a:t>
            </a:r>
            <a:r>
              <a:rPr dirty="0" err="1"/>
              <a:t>powinni</a:t>
            </a:r>
            <a:r>
              <a:rPr dirty="0"/>
              <a:t>:</a:t>
            </a:r>
          </a:p>
          <a:p>
            <a:pPr marL="50800">
              <a:spcBef>
                <a:spcPts val="2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rPr dirty="0" err="1"/>
              <a:t>pracować</a:t>
            </a:r>
            <a:r>
              <a:rPr dirty="0"/>
              <a:t> </a:t>
            </a:r>
            <a:r>
              <a:rPr dirty="0" err="1"/>
              <a:t>samodzielnie</a:t>
            </a:r>
            <a:r>
              <a:rPr dirty="0"/>
              <a:t> </a:t>
            </a:r>
            <a:r>
              <a:rPr dirty="0" err="1"/>
              <a:t>przestrzegając</a:t>
            </a:r>
            <a:r>
              <a:rPr dirty="0"/>
              <a:t> </a:t>
            </a:r>
            <a:r>
              <a:rPr dirty="0" err="1"/>
              <a:t>przepisów</a:t>
            </a:r>
            <a:r>
              <a:rPr dirty="0"/>
              <a:t> </a:t>
            </a:r>
            <a:r>
              <a:rPr dirty="0" err="1"/>
              <a:t>bhp</a:t>
            </a:r>
            <a:endParaRPr dirty="0"/>
          </a:p>
          <a:p>
            <a:pPr marL="50800">
              <a:lnSpc>
                <a:spcPts val="2500"/>
              </a:lnSpc>
              <a:spcBef>
                <a:spcPts val="5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rPr dirty="0" err="1"/>
              <a:t>korzystać</a:t>
            </a:r>
            <a:r>
              <a:rPr dirty="0"/>
              <a:t> </a:t>
            </a:r>
            <a:r>
              <a:rPr dirty="0" err="1"/>
              <a:t>wyłącznie</a:t>
            </a:r>
            <a:r>
              <a:rPr dirty="0"/>
              <a:t> z </a:t>
            </a:r>
            <a:r>
              <a:rPr dirty="0" err="1"/>
              <a:t>materiałów</a:t>
            </a:r>
            <a:r>
              <a:rPr dirty="0"/>
              <a:t>, </a:t>
            </a:r>
            <a:r>
              <a:rPr dirty="0" err="1"/>
              <a:t>sprzętu</a:t>
            </a:r>
            <a:r>
              <a:rPr dirty="0"/>
              <a:t> </a:t>
            </a:r>
            <a:r>
              <a:rPr dirty="0" err="1"/>
              <a:t>znajdujących</a:t>
            </a:r>
            <a:r>
              <a:rPr dirty="0"/>
              <a:t>  </a:t>
            </a:r>
            <a:r>
              <a:rPr dirty="0" err="1"/>
              <a:t>się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stanowisku</a:t>
            </a:r>
            <a:r>
              <a:rPr dirty="0"/>
              <a:t> </a:t>
            </a:r>
            <a:r>
              <a:rPr dirty="0" err="1"/>
              <a:t>egzaminacyjnym</a:t>
            </a:r>
            <a:endParaRPr dirty="0"/>
          </a:p>
          <a:p>
            <a:pPr marL="50800">
              <a:spcBef>
                <a:spcPts val="1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rPr dirty="0" err="1"/>
              <a:t>nie</a:t>
            </a:r>
            <a:r>
              <a:rPr dirty="0"/>
              <a:t> </a:t>
            </a:r>
            <a:r>
              <a:rPr dirty="0" err="1"/>
              <a:t>porozumiewać</a:t>
            </a:r>
            <a:r>
              <a:rPr dirty="0"/>
              <a:t> </a:t>
            </a:r>
            <a:r>
              <a:rPr dirty="0" err="1"/>
              <a:t>się</a:t>
            </a:r>
            <a:r>
              <a:rPr dirty="0"/>
              <a:t> </a:t>
            </a:r>
            <a:r>
              <a:rPr dirty="0" err="1"/>
              <a:t>między</a:t>
            </a:r>
            <a:r>
              <a:rPr dirty="0"/>
              <a:t> </a:t>
            </a:r>
            <a:r>
              <a:rPr dirty="0" err="1"/>
              <a:t>sobą</a:t>
            </a:r>
            <a:endParaRPr dirty="0"/>
          </a:p>
          <a:p>
            <a:pPr marL="50800">
              <a:spcBef>
                <a:spcPts val="2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rPr dirty="0" err="1"/>
              <a:t>przez</a:t>
            </a:r>
            <a:r>
              <a:rPr dirty="0"/>
              <a:t> </a:t>
            </a:r>
            <a:r>
              <a:rPr dirty="0" err="1"/>
              <a:t>podniesienie</a:t>
            </a:r>
            <a:r>
              <a:rPr dirty="0"/>
              <a:t> </a:t>
            </a:r>
            <a:r>
              <a:rPr dirty="0" err="1"/>
              <a:t>ręki</a:t>
            </a:r>
            <a:r>
              <a:rPr dirty="0"/>
              <a:t> </a:t>
            </a:r>
            <a:r>
              <a:rPr dirty="0" err="1"/>
              <a:t>zgłaszać</a:t>
            </a:r>
            <a:r>
              <a:rPr dirty="0"/>
              <a:t> </a:t>
            </a:r>
            <a:r>
              <a:rPr dirty="0" err="1"/>
              <a:t>między</a:t>
            </a:r>
            <a:r>
              <a:rPr dirty="0"/>
              <a:t> </a:t>
            </a:r>
            <a:r>
              <a:rPr dirty="0" err="1" smtClean="0"/>
              <a:t>innymi</a:t>
            </a:r>
            <a:r>
              <a:rPr lang="pl-PL" dirty="0"/>
              <a:t> </a:t>
            </a:r>
            <a:r>
              <a:rPr lang="pl-PL" dirty="0" smtClean="0"/>
              <a:t>wcześniejsze zakończenie pracy.</a:t>
            </a:r>
          </a:p>
          <a:p>
            <a:pPr marL="50800">
              <a:spcBef>
                <a:spcPts val="200"/>
              </a:spcBef>
              <a:buClr>
                <a:srgbClr val="330066"/>
              </a:buClr>
              <a:buSzPct val="65000"/>
              <a:buChar char="▪"/>
              <a:defRPr sz="2400"/>
            </a:pPr>
            <a:endParaRPr lang="pl-PL" dirty="0"/>
          </a:p>
          <a:p>
            <a:pPr marL="50800">
              <a:spcBef>
                <a:spcPts val="200"/>
              </a:spcBef>
              <a:buClr>
                <a:srgbClr val="330066"/>
              </a:buClr>
              <a:buSzPct val="65000"/>
              <a:buChar char="▪"/>
              <a:defRPr sz="2400"/>
            </a:pPr>
            <a:endParaRPr lang="pl-PL" dirty="0" smtClean="0"/>
          </a:p>
          <a:p>
            <a:pPr marL="50800">
              <a:spcBef>
                <a:spcPts val="2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rPr lang="pl-PL" dirty="0" smtClean="0"/>
              <a:t>Na 30 minut przed końcem PZN informuje ile czasu zostało do końca egzaminu.</a:t>
            </a:r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o upływie czasu trwania  egzaminu"/>
          <p:cNvSpPr txBox="1">
            <a:spLocks noGrp="1"/>
          </p:cNvSpPr>
          <p:nvPr>
            <p:ph type="title" idx="4294967295"/>
          </p:nvPr>
        </p:nvSpPr>
        <p:spPr>
          <a:xfrm>
            <a:off x="495300" y="203200"/>
            <a:ext cx="5999163" cy="11779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tabLst>
                <a:tab pos="27305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 upływie	czasu trwania  egzaminu</a:t>
            </a:r>
          </a:p>
        </p:txBody>
      </p:sp>
      <p:sp>
        <p:nvSpPr>
          <p:cNvPr id="396" name="38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38</a:t>
            </a:r>
          </a:p>
        </p:txBody>
      </p:sp>
      <p:sp>
        <p:nvSpPr>
          <p:cNvPr id="397" name="CZĘŚĆ PRAKTYCZNA…"/>
          <p:cNvSpPr txBox="1"/>
          <p:nvPr/>
        </p:nvSpPr>
        <p:spPr>
          <a:xfrm>
            <a:off x="241300" y="1295082"/>
            <a:ext cx="8083550" cy="2487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25475" algn="ctr">
              <a:spcBef>
                <a:spcPts val="800"/>
              </a:spcBef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marL="625475">
              <a:lnSpc>
                <a:spcPts val="2900"/>
              </a:lnSpc>
              <a:spcBef>
                <a:spcPts val="1300"/>
              </a:spcBef>
              <a:buClr>
                <a:srgbClr val="669999"/>
              </a:buClr>
              <a:buSzPct val="115000"/>
              <a:buChar char="●"/>
              <a:defRPr sz="2400">
                <a:latin typeface="Carlito"/>
                <a:ea typeface="Carlito"/>
                <a:cs typeface="Carlito"/>
                <a:sym typeface="Carlito"/>
              </a:defRPr>
            </a:pPr>
            <a:r>
              <a:rPr dirty="0" err="1"/>
              <a:t>Przewodniczący</a:t>
            </a:r>
            <a:r>
              <a:rPr dirty="0"/>
              <a:t> </a:t>
            </a:r>
            <a:r>
              <a:rPr dirty="0" err="1"/>
              <a:t>lub</a:t>
            </a:r>
            <a:r>
              <a:rPr dirty="0"/>
              <a:t> </a:t>
            </a:r>
            <a:r>
              <a:rPr dirty="0" err="1"/>
              <a:t>członek</a:t>
            </a:r>
            <a:r>
              <a:rPr dirty="0"/>
              <a:t> ZN </a:t>
            </a:r>
            <a:r>
              <a:rPr dirty="0" err="1"/>
              <a:t>ogłasza</a:t>
            </a:r>
            <a:r>
              <a:rPr dirty="0"/>
              <a:t> </a:t>
            </a:r>
            <a:r>
              <a:rPr dirty="0" err="1"/>
              <a:t>zakończenie</a:t>
            </a:r>
            <a:r>
              <a:rPr dirty="0"/>
              <a:t> </a:t>
            </a:r>
            <a:r>
              <a:rPr dirty="0" err="1"/>
              <a:t>egzaminu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 </a:t>
            </a:r>
            <a:r>
              <a:rPr dirty="0" err="1"/>
              <a:t>poleca</a:t>
            </a:r>
            <a:r>
              <a:rPr dirty="0"/>
              <a:t> </a:t>
            </a:r>
            <a:r>
              <a:rPr dirty="0" err="1"/>
              <a:t>zdającym</a:t>
            </a:r>
            <a:r>
              <a:rPr dirty="0"/>
              <a:t>:</a:t>
            </a:r>
          </a:p>
          <a:p>
            <a:pPr marL="625475">
              <a:lnSpc>
                <a:spcPct val="113000"/>
              </a:lnSpc>
              <a:spcBef>
                <a:spcPts val="800"/>
              </a:spcBef>
              <a:buClr>
                <a:srgbClr val="669999"/>
              </a:buClr>
              <a:buSzPct val="65000"/>
              <a:buChar char="●"/>
              <a:defRPr sz="2000">
                <a:latin typeface="Carlito"/>
                <a:ea typeface="Carlito"/>
                <a:cs typeface="Carlito"/>
                <a:sym typeface="Carlito"/>
              </a:defRPr>
            </a:pPr>
            <a:r>
              <a:rPr dirty="0" err="1"/>
              <a:t>pozostawienie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stanowisku</a:t>
            </a:r>
            <a:r>
              <a:rPr dirty="0"/>
              <a:t> </a:t>
            </a:r>
            <a:r>
              <a:rPr dirty="0" err="1"/>
              <a:t>egzaminacyjnym</a:t>
            </a:r>
            <a:r>
              <a:rPr dirty="0"/>
              <a:t> </a:t>
            </a:r>
            <a:r>
              <a:rPr dirty="0" err="1"/>
              <a:t>Arkuszy</a:t>
            </a:r>
            <a:r>
              <a:rPr dirty="0"/>
              <a:t> </a:t>
            </a:r>
            <a:r>
              <a:rPr dirty="0" err="1"/>
              <a:t>egzaminacyjnych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 </a:t>
            </a:r>
            <a:r>
              <a:rPr dirty="0" err="1"/>
              <a:t>rezultatów</a:t>
            </a:r>
            <a:r>
              <a:rPr dirty="0"/>
              <a:t> </a:t>
            </a:r>
            <a:r>
              <a:rPr dirty="0" err="1"/>
              <a:t>wykonania</a:t>
            </a:r>
            <a:r>
              <a:rPr dirty="0"/>
              <a:t> </a:t>
            </a:r>
            <a:r>
              <a:rPr dirty="0" err="1" smtClean="0"/>
              <a:t>zada</a:t>
            </a:r>
            <a:r>
              <a:rPr lang="pl-PL" dirty="0" err="1" smtClean="0"/>
              <a:t>nia</a:t>
            </a:r>
            <a:r>
              <a:rPr lang="pl-PL" dirty="0" smtClean="0"/>
              <a:t> i opuszczenie Sali po uzyskaniu zgody członka ZN.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39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39</a:t>
            </a:r>
          </a:p>
        </p:txBody>
      </p:sp>
      <p:grpSp>
        <p:nvGrpSpPr>
          <p:cNvPr id="406" name="Grupuj"/>
          <p:cNvGrpSpPr/>
          <p:nvPr/>
        </p:nvGrpSpPr>
        <p:grpSpPr>
          <a:xfrm>
            <a:off x="390525" y="1902752"/>
            <a:ext cx="8388350" cy="4882223"/>
            <a:chOff x="0" y="0"/>
            <a:chExt cx="8388350" cy="4882222"/>
          </a:xfrm>
        </p:grpSpPr>
        <p:sp>
          <p:nvSpPr>
            <p:cNvPr id="400" name="Prostokąt"/>
            <p:cNvSpPr/>
            <p:nvPr/>
          </p:nvSpPr>
          <p:spPr>
            <a:xfrm>
              <a:off x="0" y="0"/>
              <a:ext cx="8388350" cy="488222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1" name="Kształt"/>
            <p:cNvSpPr/>
            <p:nvPr/>
          </p:nvSpPr>
          <p:spPr>
            <a:xfrm>
              <a:off x="4722811" y="881722"/>
              <a:ext cx="2138365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" y="0"/>
                  </a:moveTo>
                  <a:lnTo>
                    <a:pt x="20820" y="0"/>
                  </a:lnTo>
                  <a:lnTo>
                    <a:pt x="21123" y="283"/>
                  </a:lnTo>
                  <a:lnTo>
                    <a:pt x="21371" y="1054"/>
                  </a:lnTo>
                  <a:lnTo>
                    <a:pt x="21539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539" y="19401"/>
                  </a:lnTo>
                  <a:lnTo>
                    <a:pt x="21371" y="20546"/>
                  </a:lnTo>
                  <a:lnTo>
                    <a:pt x="21123" y="21317"/>
                  </a:lnTo>
                  <a:lnTo>
                    <a:pt x="20820" y="21600"/>
                  </a:lnTo>
                  <a:lnTo>
                    <a:pt x="780" y="21600"/>
                  </a:lnTo>
                  <a:lnTo>
                    <a:pt x="477" y="21317"/>
                  </a:lnTo>
                  <a:lnTo>
                    <a:pt x="229" y="20546"/>
                  </a:lnTo>
                  <a:lnTo>
                    <a:pt x="61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61" y="2199"/>
                  </a:lnTo>
                  <a:lnTo>
                    <a:pt x="229" y="1054"/>
                  </a:lnTo>
                  <a:lnTo>
                    <a:pt x="477" y="283"/>
                  </a:lnTo>
                  <a:lnTo>
                    <a:pt x="780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2" name="Kształt"/>
            <p:cNvSpPr/>
            <p:nvPr/>
          </p:nvSpPr>
          <p:spPr>
            <a:xfrm>
              <a:off x="6950075" y="881722"/>
              <a:ext cx="1192214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0200" y="0"/>
                  </a:lnTo>
                  <a:lnTo>
                    <a:pt x="20745" y="283"/>
                  </a:lnTo>
                  <a:lnTo>
                    <a:pt x="21190" y="1054"/>
                  </a:lnTo>
                  <a:lnTo>
                    <a:pt x="21490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490" y="19401"/>
                  </a:lnTo>
                  <a:lnTo>
                    <a:pt x="21190" y="20546"/>
                  </a:lnTo>
                  <a:lnTo>
                    <a:pt x="20745" y="21317"/>
                  </a:lnTo>
                  <a:lnTo>
                    <a:pt x="20200" y="21600"/>
                  </a:lnTo>
                  <a:lnTo>
                    <a:pt x="1400" y="21600"/>
                  </a:lnTo>
                  <a:lnTo>
                    <a:pt x="855" y="21317"/>
                  </a:lnTo>
                  <a:lnTo>
                    <a:pt x="410" y="20546"/>
                  </a:lnTo>
                  <a:lnTo>
                    <a:pt x="110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110" y="2199"/>
                  </a:lnTo>
                  <a:lnTo>
                    <a:pt x="410" y="1054"/>
                  </a:lnTo>
                  <a:lnTo>
                    <a:pt x="855" y="283"/>
                  </a:lnTo>
                  <a:lnTo>
                    <a:pt x="1400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3" name="Kształt"/>
            <p:cNvSpPr/>
            <p:nvPr/>
          </p:nvSpPr>
          <p:spPr>
            <a:xfrm>
              <a:off x="295274" y="1170647"/>
              <a:ext cx="1190626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2" y="0"/>
                  </a:moveTo>
                  <a:lnTo>
                    <a:pt x="20198" y="0"/>
                  </a:lnTo>
                  <a:lnTo>
                    <a:pt x="20744" y="283"/>
                  </a:lnTo>
                  <a:lnTo>
                    <a:pt x="21189" y="1054"/>
                  </a:lnTo>
                  <a:lnTo>
                    <a:pt x="21490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490" y="19401"/>
                  </a:lnTo>
                  <a:lnTo>
                    <a:pt x="21189" y="20546"/>
                  </a:lnTo>
                  <a:lnTo>
                    <a:pt x="20744" y="21317"/>
                  </a:lnTo>
                  <a:lnTo>
                    <a:pt x="20198" y="21600"/>
                  </a:lnTo>
                  <a:lnTo>
                    <a:pt x="1402" y="21600"/>
                  </a:lnTo>
                  <a:lnTo>
                    <a:pt x="856" y="21317"/>
                  </a:lnTo>
                  <a:lnTo>
                    <a:pt x="411" y="20546"/>
                  </a:lnTo>
                  <a:lnTo>
                    <a:pt x="110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110" y="2199"/>
                  </a:lnTo>
                  <a:lnTo>
                    <a:pt x="411" y="1054"/>
                  </a:lnTo>
                  <a:lnTo>
                    <a:pt x="856" y="283"/>
                  </a:lnTo>
                  <a:lnTo>
                    <a:pt x="1402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4" name="Kształt"/>
            <p:cNvSpPr/>
            <p:nvPr/>
          </p:nvSpPr>
          <p:spPr>
            <a:xfrm>
              <a:off x="6527800" y="2813709"/>
              <a:ext cx="1614489" cy="46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4" y="0"/>
                  </a:moveTo>
                  <a:lnTo>
                    <a:pt x="20566" y="0"/>
                  </a:lnTo>
                  <a:lnTo>
                    <a:pt x="20969" y="283"/>
                  </a:lnTo>
                  <a:lnTo>
                    <a:pt x="21297" y="1054"/>
                  </a:lnTo>
                  <a:lnTo>
                    <a:pt x="21519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519" y="19401"/>
                  </a:lnTo>
                  <a:lnTo>
                    <a:pt x="21297" y="20546"/>
                  </a:lnTo>
                  <a:lnTo>
                    <a:pt x="20969" y="21317"/>
                  </a:lnTo>
                  <a:lnTo>
                    <a:pt x="20566" y="21600"/>
                  </a:lnTo>
                  <a:lnTo>
                    <a:pt x="1034" y="21600"/>
                  </a:lnTo>
                  <a:lnTo>
                    <a:pt x="631" y="21317"/>
                  </a:lnTo>
                  <a:lnTo>
                    <a:pt x="303" y="20546"/>
                  </a:lnTo>
                  <a:lnTo>
                    <a:pt x="81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81" y="2199"/>
                  </a:lnTo>
                  <a:lnTo>
                    <a:pt x="303" y="1054"/>
                  </a:lnTo>
                  <a:lnTo>
                    <a:pt x="631" y="283"/>
                  </a:lnTo>
                  <a:lnTo>
                    <a:pt x="1034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5" name="Kształt"/>
            <p:cNvSpPr/>
            <p:nvPr/>
          </p:nvSpPr>
          <p:spPr>
            <a:xfrm>
              <a:off x="204786" y="3182009"/>
              <a:ext cx="1174752" cy="38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7" y="0"/>
                  </a:moveTo>
                  <a:lnTo>
                    <a:pt x="20413" y="0"/>
                  </a:lnTo>
                  <a:lnTo>
                    <a:pt x="20875" y="283"/>
                  </a:lnTo>
                  <a:lnTo>
                    <a:pt x="21252" y="1054"/>
                  </a:lnTo>
                  <a:lnTo>
                    <a:pt x="21507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507" y="19401"/>
                  </a:lnTo>
                  <a:lnTo>
                    <a:pt x="21252" y="20546"/>
                  </a:lnTo>
                  <a:lnTo>
                    <a:pt x="20875" y="21317"/>
                  </a:lnTo>
                  <a:lnTo>
                    <a:pt x="20413" y="21600"/>
                  </a:lnTo>
                  <a:lnTo>
                    <a:pt x="1187" y="21600"/>
                  </a:lnTo>
                  <a:lnTo>
                    <a:pt x="725" y="21317"/>
                  </a:lnTo>
                  <a:lnTo>
                    <a:pt x="348" y="20546"/>
                  </a:lnTo>
                  <a:lnTo>
                    <a:pt x="93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93" y="2199"/>
                  </a:lnTo>
                  <a:lnTo>
                    <a:pt x="348" y="1054"/>
                  </a:lnTo>
                  <a:lnTo>
                    <a:pt x="725" y="283"/>
                  </a:lnTo>
                  <a:lnTo>
                    <a:pt x="1187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07" name="MODEL DK – REZULTATY SĄ NA…"/>
          <p:cNvSpPr txBox="1">
            <a:spLocks noGrp="1"/>
          </p:cNvSpPr>
          <p:nvPr>
            <p:ph type="title" idx="4294967295"/>
          </p:nvPr>
        </p:nvSpPr>
        <p:spPr>
          <a:xfrm>
            <a:off x="495300" y="203200"/>
            <a:ext cx="8153400" cy="16970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3800"/>
              </a:lnSpc>
              <a:defRPr sz="3600">
                <a:solidFill>
                  <a:srgbClr val="00206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dirty="0"/>
              <a:t>MODEL DK – REZULTATY SĄ NA</a:t>
            </a:r>
          </a:p>
          <a:p>
            <a:pPr>
              <a:lnSpc>
                <a:spcPts val="3800"/>
              </a:lnSpc>
              <a:defRPr sz="3600">
                <a:solidFill>
                  <a:srgbClr val="00206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dirty="0" smtClean="0"/>
              <a:t>WYDRUKACH</a:t>
            </a:r>
            <a:r>
              <a:rPr lang="pl-PL" dirty="0" smtClean="0"/>
              <a:t> – </a:t>
            </a:r>
            <a:r>
              <a:rPr lang="pl-PL" sz="2000" dirty="0" smtClean="0"/>
              <a:t>kwalifikacja EKA.04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3800"/>
              </a:lnSpc>
              <a:defRPr sz="3600">
                <a:solidFill>
                  <a:srgbClr val="00206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ostatniej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stronie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znajduje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tabela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6531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Wydanie świadectw…"/>
          <p:cNvSpPr txBox="1"/>
          <p:nvPr/>
        </p:nvSpPr>
        <p:spPr>
          <a:xfrm>
            <a:off x="1168400" y="2247900"/>
            <a:ext cx="71628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500"/>
              </a:lnSpc>
              <a:spcBef>
                <a:spcPts val="100"/>
              </a:spcBef>
              <a:defRPr sz="3000"/>
            </a:pPr>
            <a:r>
              <a:rPr dirty="0" err="1"/>
              <a:t>Wydanie</a:t>
            </a:r>
            <a:r>
              <a:rPr dirty="0"/>
              <a:t> </a:t>
            </a:r>
            <a:r>
              <a:rPr b="1" u="sng" dirty="0" err="1">
                <a:solidFill>
                  <a:srgbClr val="FF0000"/>
                </a:solidFill>
              </a:rPr>
              <a:t>świadectw</a:t>
            </a:r>
            <a:endParaRPr dirty="0">
              <a:solidFill>
                <a:srgbClr val="FF0000"/>
              </a:solidFill>
            </a:endParaRPr>
          </a:p>
          <a:p>
            <a:pPr algn="ctr">
              <a:lnSpc>
                <a:spcPts val="3500"/>
              </a:lnSpc>
              <a:defRPr sz="3000"/>
            </a:pPr>
            <a:r>
              <a:rPr dirty="0" err="1"/>
              <a:t>potwierdzających</a:t>
            </a:r>
            <a:r>
              <a:rPr dirty="0"/>
              <a:t> </a:t>
            </a:r>
            <a:r>
              <a:rPr dirty="0" err="1"/>
              <a:t>kwalifikacje</a:t>
            </a:r>
            <a:r>
              <a:rPr dirty="0"/>
              <a:t> w </a:t>
            </a:r>
            <a:r>
              <a:rPr dirty="0" err="1"/>
              <a:t>zawodzie</a:t>
            </a:r>
            <a:r>
              <a:rPr dirty="0"/>
              <a:t>:</a:t>
            </a:r>
          </a:p>
          <a:p>
            <a:pPr algn="ctr">
              <a:spcBef>
                <a:spcPts val="500"/>
              </a:spcBef>
              <a:defRPr sz="3000"/>
            </a:pPr>
            <a:r>
              <a:rPr dirty="0"/>
              <a:t>31 </a:t>
            </a:r>
            <a:r>
              <a:rPr lang="pl-PL" dirty="0" smtClean="0"/>
              <a:t>sierpnia</a:t>
            </a:r>
            <a:r>
              <a:rPr dirty="0" smtClean="0"/>
              <a:t> </a:t>
            </a:r>
            <a:r>
              <a:rPr b="1" dirty="0"/>
              <a:t>2021 </a:t>
            </a:r>
            <a:r>
              <a:rPr b="1" dirty="0" err="1"/>
              <a:t>roku</a:t>
            </a:r>
            <a:endParaRPr b="1" dirty="0"/>
          </a:p>
        </p:txBody>
      </p:sp>
      <p:sp>
        <p:nvSpPr>
          <p:cNvPr id="431" name="Wydanie dyplomów…"/>
          <p:cNvSpPr txBox="1"/>
          <p:nvPr/>
        </p:nvSpPr>
        <p:spPr>
          <a:xfrm>
            <a:off x="1874519" y="3962400"/>
            <a:ext cx="5394962" cy="48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3500"/>
              </a:lnSpc>
              <a:spcBef>
                <a:spcPts val="100"/>
              </a:spcBef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Deklarację należy złożyć nie później niż na 4 miesiące  przed egzaminem"/>
          <p:cNvSpPr txBox="1">
            <a:spLocks noGrp="1"/>
          </p:cNvSpPr>
          <p:nvPr>
            <p:ph type="title" idx="4294967295"/>
          </p:nvPr>
        </p:nvSpPr>
        <p:spPr>
          <a:xfrm>
            <a:off x="495300" y="609600"/>
            <a:ext cx="7200900" cy="1111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30200">
              <a:lnSpc>
                <a:spcPts val="2800"/>
              </a:lnSpc>
              <a:spcBef>
                <a:spcPts val="200"/>
              </a:spcBef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/>
            </a:r>
            <a:br>
              <a:rPr dirty="0"/>
            </a:br>
            <a:r>
              <a:rPr sz="2800" dirty="0"/>
              <a:t>Deklarację należy złożyć nie później niż na 4 miesiące  przed egzaminem</a:t>
            </a:r>
          </a:p>
        </p:txBody>
      </p:sp>
      <p:sp>
        <p:nvSpPr>
          <p:cNvPr id="86" name="Uczeń składa deklarację dyrektorowi szkoły"/>
          <p:cNvSpPr txBox="1"/>
          <p:nvPr/>
        </p:nvSpPr>
        <p:spPr>
          <a:xfrm>
            <a:off x="457199" y="2679700"/>
            <a:ext cx="633253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spcBef>
                <a:spcPts val="100"/>
              </a:spcBef>
              <a:buSzPct val="69000"/>
              <a:buChar char="●"/>
              <a:tabLst>
                <a:tab pos="342900" algn="l"/>
                <a:tab pos="355600" algn="l"/>
                <a:tab pos="2349500" algn="l"/>
              </a:tabLst>
              <a:defRPr sz="2400"/>
            </a:lvl1pPr>
          </a:lstStyle>
          <a:p>
            <a:r>
              <a:rPr dirty="0"/>
              <a:t>Uczeń składa	</a:t>
            </a:r>
            <a:r>
              <a:rPr dirty="0" err="1"/>
              <a:t>deklarację</a:t>
            </a:r>
            <a:r>
              <a:rPr dirty="0"/>
              <a:t> </a:t>
            </a:r>
            <a:r>
              <a:rPr dirty="0" err="1"/>
              <a:t>dyrektorowi</a:t>
            </a:r>
            <a:r>
              <a:rPr dirty="0"/>
              <a:t> </a:t>
            </a:r>
            <a:r>
              <a:rPr dirty="0" err="1"/>
              <a:t>szkoły</a:t>
            </a:r>
            <a:endParaRPr dirty="0"/>
          </a:p>
        </p:txBody>
      </p:sp>
      <p:sp>
        <p:nvSpPr>
          <p:cNvPr id="87" name="●"/>
          <p:cNvSpPr txBox="1"/>
          <p:nvPr/>
        </p:nvSpPr>
        <p:spPr>
          <a:xfrm>
            <a:off x="495300" y="38931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/>
            </a:lvl1pPr>
          </a:lstStyle>
          <a:p>
            <a:r>
              <a:rPr dirty="0"/>
              <a:t>●</a:t>
            </a:r>
          </a:p>
        </p:txBody>
      </p:sp>
      <p:sp>
        <p:nvSpPr>
          <p:cNvPr id="88" name="Absolwent składa deklarację dyrektorowi szkoły, którą  ukończył. W przypadku likwidacji lub przekształcenia  szkoły albo likwidacji w szkole kształcenia w danym  zawodzie, absolwent składa deklarację dyrektorowi OKE,  właściwej ze względu na miejsce zamieszkania tego  absolwenta."/>
          <p:cNvSpPr txBox="1"/>
          <p:nvPr/>
        </p:nvSpPr>
        <p:spPr>
          <a:xfrm>
            <a:off x="838200" y="3538218"/>
            <a:ext cx="7734300" cy="1788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rPr dirty="0" err="1"/>
              <a:t>Absolwent</a:t>
            </a:r>
            <a:r>
              <a:rPr dirty="0"/>
              <a:t> </a:t>
            </a:r>
            <a:r>
              <a:rPr dirty="0" err="1"/>
              <a:t>składa</a:t>
            </a:r>
            <a:r>
              <a:rPr dirty="0"/>
              <a:t> </a:t>
            </a:r>
            <a:r>
              <a:rPr dirty="0" err="1"/>
              <a:t>deklarację</a:t>
            </a:r>
            <a:r>
              <a:rPr dirty="0"/>
              <a:t> </a:t>
            </a:r>
            <a:r>
              <a:rPr dirty="0" err="1"/>
              <a:t>dyrektorowi</a:t>
            </a:r>
            <a:r>
              <a:rPr dirty="0"/>
              <a:t> </a:t>
            </a:r>
            <a:r>
              <a:rPr dirty="0" err="1"/>
              <a:t>szkoły</a:t>
            </a:r>
            <a:r>
              <a:rPr dirty="0"/>
              <a:t>, </a:t>
            </a:r>
            <a:r>
              <a:rPr dirty="0" err="1"/>
              <a:t>którą</a:t>
            </a:r>
            <a:r>
              <a:rPr dirty="0"/>
              <a:t>  </a:t>
            </a:r>
            <a:r>
              <a:rPr dirty="0" err="1"/>
              <a:t>ukończył</a:t>
            </a:r>
            <a:r>
              <a:rPr dirty="0"/>
              <a:t>. W </a:t>
            </a:r>
            <a:r>
              <a:rPr dirty="0" err="1"/>
              <a:t>przypadku</a:t>
            </a:r>
            <a:r>
              <a:rPr dirty="0"/>
              <a:t> </a:t>
            </a:r>
            <a:r>
              <a:rPr dirty="0" err="1"/>
              <a:t>likwidacji</a:t>
            </a:r>
            <a:r>
              <a:rPr dirty="0"/>
              <a:t> </a:t>
            </a:r>
            <a:r>
              <a:rPr dirty="0" err="1"/>
              <a:t>lub</a:t>
            </a:r>
            <a:r>
              <a:rPr dirty="0"/>
              <a:t> </a:t>
            </a:r>
            <a:r>
              <a:rPr dirty="0" err="1"/>
              <a:t>przekształcenia</a:t>
            </a:r>
            <a:r>
              <a:rPr dirty="0"/>
              <a:t>  </a:t>
            </a:r>
            <a:r>
              <a:rPr dirty="0" err="1"/>
              <a:t>szkoły</a:t>
            </a:r>
            <a:r>
              <a:rPr dirty="0"/>
              <a:t> </a:t>
            </a:r>
            <a:r>
              <a:rPr dirty="0" err="1"/>
              <a:t>albo</a:t>
            </a:r>
            <a:r>
              <a:rPr dirty="0"/>
              <a:t> </a:t>
            </a:r>
            <a:r>
              <a:rPr dirty="0" err="1"/>
              <a:t>likwidacji</a:t>
            </a:r>
            <a:r>
              <a:rPr dirty="0"/>
              <a:t> w </a:t>
            </a:r>
            <a:r>
              <a:rPr dirty="0" err="1"/>
              <a:t>szkole</a:t>
            </a:r>
            <a:r>
              <a:rPr dirty="0"/>
              <a:t> </a:t>
            </a:r>
            <a:r>
              <a:rPr dirty="0" err="1"/>
              <a:t>kształcenia</a:t>
            </a:r>
            <a:r>
              <a:rPr dirty="0"/>
              <a:t> w </a:t>
            </a:r>
            <a:r>
              <a:rPr dirty="0" err="1"/>
              <a:t>danym</a:t>
            </a:r>
            <a:r>
              <a:rPr dirty="0"/>
              <a:t>  </a:t>
            </a:r>
            <a:r>
              <a:rPr dirty="0" err="1"/>
              <a:t>zawodzie</a:t>
            </a:r>
            <a:r>
              <a:rPr dirty="0"/>
              <a:t>, </a:t>
            </a:r>
            <a:r>
              <a:rPr dirty="0" err="1"/>
              <a:t>absolwent</a:t>
            </a:r>
            <a:r>
              <a:rPr dirty="0"/>
              <a:t> </a:t>
            </a:r>
            <a:r>
              <a:rPr dirty="0" err="1"/>
              <a:t>składa</a:t>
            </a:r>
            <a:r>
              <a:rPr dirty="0"/>
              <a:t> </a:t>
            </a:r>
            <a:r>
              <a:rPr dirty="0" err="1"/>
              <a:t>deklarację</a:t>
            </a:r>
            <a:r>
              <a:rPr dirty="0"/>
              <a:t> </a:t>
            </a:r>
            <a:r>
              <a:rPr dirty="0" err="1"/>
              <a:t>dyrektorowi</a:t>
            </a:r>
            <a:r>
              <a:rPr dirty="0"/>
              <a:t> OKE,  </a:t>
            </a:r>
            <a:r>
              <a:rPr dirty="0" err="1"/>
              <a:t>właściwej</a:t>
            </a:r>
            <a:r>
              <a:rPr dirty="0"/>
              <a:t> </a:t>
            </a:r>
            <a:r>
              <a:rPr dirty="0" err="1"/>
              <a:t>ze</a:t>
            </a:r>
            <a:r>
              <a:rPr dirty="0"/>
              <a:t> </a:t>
            </a:r>
            <a:r>
              <a:rPr dirty="0" err="1"/>
              <a:t>względu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miejsce</a:t>
            </a:r>
            <a:r>
              <a:rPr dirty="0"/>
              <a:t> </a:t>
            </a:r>
            <a:r>
              <a:rPr dirty="0" err="1"/>
              <a:t>zamieszkania</a:t>
            </a:r>
            <a:r>
              <a:rPr dirty="0"/>
              <a:t> </a:t>
            </a:r>
            <a:r>
              <a:rPr dirty="0" err="1"/>
              <a:t>tego</a:t>
            </a:r>
            <a:r>
              <a:rPr dirty="0"/>
              <a:t>  </a:t>
            </a:r>
            <a:r>
              <a:rPr dirty="0" err="1"/>
              <a:t>absolwenta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Informacje na stronie"/>
          <p:cNvSpPr txBox="1">
            <a:spLocks noGrp="1"/>
          </p:cNvSpPr>
          <p:nvPr>
            <p:ph type="title" idx="4294967295"/>
          </p:nvPr>
        </p:nvSpPr>
        <p:spPr>
          <a:xfrm>
            <a:off x="495300" y="2197100"/>
            <a:ext cx="3346450" cy="452438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Informacje na stronie</a:t>
            </a:r>
          </a:p>
        </p:txBody>
      </p:sp>
      <p:sp>
        <p:nvSpPr>
          <p:cNvPr id="434" name="http://www.oke.krakow.pl/…"/>
          <p:cNvSpPr txBox="1"/>
          <p:nvPr/>
        </p:nvSpPr>
        <p:spPr>
          <a:xfrm>
            <a:off x="482600" y="3175000"/>
            <a:ext cx="6192838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17500">
              <a:spcBef>
                <a:spcPts val="600"/>
              </a:spcBef>
              <a:buClr>
                <a:srgbClr val="330066"/>
              </a:buClr>
              <a:buSzPct val="70000"/>
              <a:buChar char="●"/>
              <a:tabLst>
                <a:tab pos="330200" algn="l"/>
                <a:tab pos="342900" algn="l"/>
              </a:tabLst>
              <a:defRPr sz="2800" u="sng">
                <a:solidFill>
                  <a:srgbClr val="0000FF"/>
                </a:solidFill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hlinkClick r:id="rId2"/>
              </a:rPr>
              <a:t>http://www.oke.krakow.pl/</a:t>
            </a:r>
          </a:p>
          <a:p>
            <a:pPr marL="342900" indent="-317500">
              <a:spcBef>
                <a:spcPts val="400"/>
              </a:spcBef>
              <a:buClr>
                <a:srgbClr val="330066"/>
              </a:buClr>
              <a:buSzPct val="70000"/>
              <a:buChar char="●"/>
              <a:tabLst>
                <a:tab pos="330200" algn="l"/>
                <a:tab pos="342900" algn="l"/>
              </a:tabLst>
              <a:defRPr sz="2800"/>
            </a:pPr>
            <a:r>
              <a:rPr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://www.zsht.pl/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●"/>
          <p:cNvSpPr txBox="1"/>
          <p:nvPr/>
        </p:nvSpPr>
        <p:spPr>
          <a:xfrm>
            <a:off x="495300" y="18103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rPr dirty="0"/>
              <a:t>●</a:t>
            </a:r>
          </a:p>
        </p:txBody>
      </p:sp>
      <p:sp>
        <p:nvSpPr>
          <p:cNvPr id="91" name="Zdający, który zdał egzamin otrzymuje świadectwo  potwierdzające kwalifikację w zawodzie wydane przez  okręgową komisję egzaminacyjną."/>
          <p:cNvSpPr txBox="1">
            <a:spLocks noGrp="1"/>
          </p:cNvSpPr>
          <p:nvPr>
            <p:ph type="title" idx="4294967295"/>
          </p:nvPr>
        </p:nvSpPr>
        <p:spPr>
          <a:xfrm>
            <a:off x="838200" y="1727200"/>
            <a:ext cx="7312025" cy="11017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dirty="0" err="1"/>
              <a:t>Zdający</a:t>
            </a:r>
            <a:r>
              <a:rPr dirty="0"/>
              <a:t>, </a:t>
            </a:r>
            <a:r>
              <a:rPr dirty="0" err="1"/>
              <a:t>który</a:t>
            </a:r>
            <a:r>
              <a:rPr dirty="0"/>
              <a:t> </a:t>
            </a:r>
            <a:r>
              <a:rPr dirty="0" err="1"/>
              <a:t>zdał</a:t>
            </a:r>
            <a:r>
              <a:rPr dirty="0"/>
              <a:t> </a:t>
            </a:r>
            <a:r>
              <a:rPr dirty="0" err="1"/>
              <a:t>egzamin</a:t>
            </a:r>
            <a:r>
              <a:rPr dirty="0"/>
              <a:t> </a:t>
            </a:r>
            <a:r>
              <a:rPr dirty="0" err="1"/>
              <a:t>otrzymuje</a:t>
            </a:r>
            <a:r>
              <a:rPr dirty="0"/>
              <a:t> </a:t>
            </a:r>
            <a:r>
              <a:rPr dirty="0" err="1"/>
              <a:t>świadectwo</a:t>
            </a:r>
            <a:r>
              <a:rPr dirty="0"/>
              <a:t>  </a:t>
            </a:r>
            <a:r>
              <a:rPr dirty="0" err="1"/>
              <a:t>potwierdzające</a:t>
            </a:r>
            <a:r>
              <a:rPr dirty="0"/>
              <a:t> </a:t>
            </a:r>
            <a:r>
              <a:rPr dirty="0" err="1"/>
              <a:t>kwalifikację</a:t>
            </a:r>
            <a:r>
              <a:rPr dirty="0"/>
              <a:t> w </a:t>
            </a:r>
            <a:r>
              <a:rPr dirty="0" err="1"/>
              <a:t>zawodzie</a:t>
            </a:r>
            <a:r>
              <a:rPr dirty="0"/>
              <a:t> </a:t>
            </a:r>
            <a:r>
              <a:rPr dirty="0" err="1"/>
              <a:t>wydane</a:t>
            </a:r>
            <a:r>
              <a:rPr dirty="0"/>
              <a:t> </a:t>
            </a:r>
            <a:r>
              <a:rPr dirty="0" err="1"/>
              <a:t>przez</a:t>
            </a:r>
            <a:r>
              <a:rPr dirty="0"/>
              <a:t>  </a:t>
            </a:r>
            <a:r>
              <a:rPr dirty="0" err="1"/>
              <a:t>okręgową</a:t>
            </a:r>
            <a:r>
              <a:rPr dirty="0"/>
              <a:t> </a:t>
            </a:r>
            <a:r>
              <a:rPr dirty="0" err="1"/>
              <a:t>komisję</a:t>
            </a:r>
            <a:r>
              <a:rPr dirty="0"/>
              <a:t> </a:t>
            </a:r>
            <a:r>
              <a:rPr dirty="0" err="1"/>
              <a:t>egzaminacyjną</a:t>
            </a:r>
            <a:r>
              <a:rPr dirty="0"/>
              <a:t>.</a:t>
            </a:r>
          </a:p>
        </p:txBody>
      </p:sp>
      <p:sp>
        <p:nvSpPr>
          <p:cNvPr id="92" name="●"/>
          <p:cNvSpPr txBox="1"/>
          <p:nvPr/>
        </p:nvSpPr>
        <p:spPr>
          <a:xfrm>
            <a:off x="495300" y="32327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rPr dirty="0"/>
              <a:t>●</a:t>
            </a:r>
          </a:p>
        </p:txBody>
      </p:sp>
      <p:sp>
        <p:nvSpPr>
          <p:cNvPr id="93" name="Zdający, który nie zdał egzaminu otrzymuje informację o  wynikach tego egzaminu opracowaną przez okręgową  komisję egzaminacyjną."/>
          <p:cNvSpPr txBox="1"/>
          <p:nvPr/>
        </p:nvSpPr>
        <p:spPr>
          <a:xfrm>
            <a:off x="838200" y="3182619"/>
            <a:ext cx="7593013" cy="107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rPr dirty="0" err="1"/>
              <a:t>Zdający</a:t>
            </a:r>
            <a:r>
              <a:rPr dirty="0"/>
              <a:t>, </a:t>
            </a:r>
            <a:r>
              <a:rPr dirty="0" err="1"/>
              <a:t>który</a:t>
            </a:r>
            <a:r>
              <a:rPr dirty="0"/>
              <a:t> </a:t>
            </a:r>
            <a:r>
              <a:rPr dirty="0" err="1"/>
              <a:t>nie</a:t>
            </a:r>
            <a:r>
              <a:rPr dirty="0"/>
              <a:t> </a:t>
            </a:r>
            <a:r>
              <a:rPr dirty="0" err="1"/>
              <a:t>zdał</a:t>
            </a:r>
            <a:r>
              <a:rPr dirty="0"/>
              <a:t> </a:t>
            </a:r>
            <a:r>
              <a:rPr dirty="0" err="1"/>
              <a:t>egzaminu</a:t>
            </a:r>
            <a:r>
              <a:rPr dirty="0"/>
              <a:t> </a:t>
            </a:r>
            <a:r>
              <a:rPr dirty="0" err="1"/>
              <a:t>otrzymuje</a:t>
            </a:r>
            <a:r>
              <a:rPr dirty="0"/>
              <a:t> </a:t>
            </a:r>
            <a:r>
              <a:rPr dirty="0" err="1"/>
              <a:t>informację</a:t>
            </a:r>
            <a:r>
              <a:rPr dirty="0"/>
              <a:t> o  </a:t>
            </a:r>
            <a:r>
              <a:rPr dirty="0" err="1"/>
              <a:t>wynikach</a:t>
            </a:r>
            <a:r>
              <a:rPr dirty="0"/>
              <a:t> </a:t>
            </a:r>
            <a:r>
              <a:rPr dirty="0" err="1"/>
              <a:t>tego</a:t>
            </a:r>
            <a:r>
              <a:rPr dirty="0"/>
              <a:t> </a:t>
            </a:r>
            <a:r>
              <a:rPr dirty="0" err="1"/>
              <a:t>egzaminu</a:t>
            </a:r>
            <a:r>
              <a:rPr dirty="0"/>
              <a:t> </a:t>
            </a:r>
            <a:r>
              <a:rPr dirty="0" err="1"/>
              <a:t>opracowaną</a:t>
            </a:r>
            <a:r>
              <a:rPr dirty="0"/>
              <a:t> </a:t>
            </a:r>
            <a:r>
              <a:rPr dirty="0" err="1"/>
              <a:t>przez</a:t>
            </a:r>
            <a:r>
              <a:rPr dirty="0"/>
              <a:t> </a:t>
            </a:r>
            <a:r>
              <a:rPr dirty="0" err="1"/>
              <a:t>okręgową</a:t>
            </a:r>
            <a:r>
              <a:rPr dirty="0"/>
              <a:t>  </a:t>
            </a:r>
            <a:r>
              <a:rPr dirty="0" err="1"/>
              <a:t>komisję</a:t>
            </a:r>
            <a:r>
              <a:rPr dirty="0"/>
              <a:t> </a:t>
            </a:r>
            <a:r>
              <a:rPr dirty="0" err="1"/>
              <a:t>egzaminacyjną</a:t>
            </a:r>
            <a:r>
              <a:rPr dirty="0"/>
              <a:t>.</a:t>
            </a:r>
          </a:p>
        </p:txBody>
      </p:sp>
      <p:sp>
        <p:nvSpPr>
          <p:cNvPr id="94" name="●"/>
          <p:cNvSpPr txBox="1"/>
          <p:nvPr/>
        </p:nvSpPr>
        <p:spPr>
          <a:xfrm>
            <a:off x="495300" y="46551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rPr dirty="0"/>
              <a:t>●</a:t>
            </a:r>
          </a:p>
        </p:txBody>
      </p:sp>
      <p:sp>
        <p:nvSpPr>
          <p:cNvPr id="95" name="Zdający, który nie zdał egzaminu, ponownie składa  deklarację po otrzymaniu informacji o wynikach egzaminu  zawodowego w terminie 7 dni od dnia otrzymania  informacji o wynikach"/>
          <p:cNvSpPr txBox="1"/>
          <p:nvPr/>
        </p:nvSpPr>
        <p:spPr>
          <a:xfrm>
            <a:off x="838200" y="4605018"/>
            <a:ext cx="7802563" cy="107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rPr dirty="0" err="1"/>
              <a:t>Zdający</a:t>
            </a:r>
            <a:r>
              <a:rPr dirty="0"/>
              <a:t>, </a:t>
            </a:r>
            <a:r>
              <a:rPr dirty="0" err="1"/>
              <a:t>który</a:t>
            </a:r>
            <a:r>
              <a:rPr dirty="0"/>
              <a:t> </a:t>
            </a:r>
            <a:r>
              <a:rPr dirty="0" err="1"/>
              <a:t>nie</a:t>
            </a:r>
            <a:r>
              <a:rPr dirty="0"/>
              <a:t> </a:t>
            </a:r>
            <a:r>
              <a:rPr dirty="0" err="1"/>
              <a:t>zdał</a:t>
            </a:r>
            <a:r>
              <a:rPr dirty="0"/>
              <a:t> </a:t>
            </a:r>
            <a:r>
              <a:rPr dirty="0" err="1"/>
              <a:t>egzaminu</a:t>
            </a:r>
            <a:r>
              <a:rPr dirty="0"/>
              <a:t>, </a:t>
            </a:r>
            <a:r>
              <a:rPr dirty="0" err="1"/>
              <a:t>ponownie</a:t>
            </a:r>
            <a:r>
              <a:rPr dirty="0"/>
              <a:t> </a:t>
            </a:r>
            <a:r>
              <a:rPr dirty="0" err="1"/>
              <a:t>składa</a:t>
            </a:r>
            <a:r>
              <a:rPr dirty="0"/>
              <a:t>  </a:t>
            </a:r>
            <a:r>
              <a:rPr dirty="0" err="1"/>
              <a:t>deklarację</a:t>
            </a:r>
            <a:r>
              <a:rPr dirty="0"/>
              <a:t> </a:t>
            </a:r>
            <a:r>
              <a:rPr dirty="0" err="1"/>
              <a:t>po</a:t>
            </a:r>
            <a:r>
              <a:rPr dirty="0"/>
              <a:t> </a:t>
            </a:r>
            <a:r>
              <a:rPr dirty="0" err="1"/>
              <a:t>otrzymaniu</a:t>
            </a:r>
            <a:r>
              <a:rPr dirty="0"/>
              <a:t> </a:t>
            </a:r>
            <a:r>
              <a:rPr dirty="0" err="1"/>
              <a:t>informacji</a:t>
            </a:r>
            <a:r>
              <a:rPr dirty="0"/>
              <a:t> o </a:t>
            </a:r>
            <a:r>
              <a:rPr dirty="0" err="1"/>
              <a:t>wynikach</a:t>
            </a:r>
            <a:r>
              <a:rPr dirty="0"/>
              <a:t> </a:t>
            </a:r>
            <a:r>
              <a:rPr dirty="0" err="1"/>
              <a:t>egzaminu</a:t>
            </a:r>
            <a:r>
              <a:rPr dirty="0"/>
              <a:t>  </a:t>
            </a:r>
            <a:r>
              <a:rPr dirty="0" err="1"/>
              <a:t>zawodowego</a:t>
            </a:r>
            <a:r>
              <a:rPr dirty="0"/>
              <a:t> w </a:t>
            </a:r>
            <a:r>
              <a:rPr dirty="0" err="1"/>
              <a:t>terminie</a:t>
            </a:r>
            <a:r>
              <a:rPr dirty="0"/>
              <a:t> 7 </a:t>
            </a:r>
            <a:r>
              <a:rPr dirty="0" err="1"/>
              <a:t>dni</a:t>
            </a:r>
            <a:r>
              <a:rPr dirty="0"/>
              <a:t> od </a:t>
            </a:r>
            <a:r>
              <a:rPr dirty="0" err="1"/>
              <a:t>dnia</a:t>
            </a:r>
            <a:r>
              <a:rPr dirty="0"/>
              <a:t> </a:t>
            </a:r>
            <a:r>
              <a:rPr dirty="0" err="1"/>
              <a:t>otrzymania</a:t>
            </a:r>
            <a:r>
              <a:rPr dirty="0"/>
              <a:t>  </a:t>
            </a:r>
            <a:r>
              <a:rPr dirty="0" err="1"/>
              <a:t>informacji</a:t>
            </a:r>
            <a:r>
              <a:rPr dirty="0"/>
              <a:t> o </a:t>
            </a:r>
            <a:r>
              <a:rPr dirty="0" err="1"/>
              <a:t>wynikach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●"/>
          <p:cNvSpPr txBox="1"/>
          <p:nvPr/>
        </p:nvSpPr>
        <p:spPr>
          <a:xfrm>
            <a:off x="495300" y="25977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rPr dirty="0"/>
              <a:t>●</a:t>
            </a:r>
          </a:p>
        </p:txBody>
      </p:sp>
      <p:sp>
        <p:nvSpPr>
          <p:cNvPr id="98" name="Osoba, która posiada świadectwa potwierdzające  wszystkie kwalifikacje wyodrębnione w danym  zawodzie oraz świadectwo ukończenia szkoły  ponadgimnazjalnej może otrzymać dyplom  potwierdzający kwalifikacje zawodowe wydany przez  komisję okręgową"/>
          <p:cNvSpPr txBox="1"/>
          <p:nvPr/>
        </p:nvSpPr>
        <p:spPr>
          <a:xfrm>
            <a:off x="838200" y="2585718"/>
            <a:ext cx="7142163" cy="1664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88000"/>
              </a:lnSpc>
              <a:spcBef>
                <a:spcPts val="400"/>
              </a:spcBef>
              <a:defRPr sz="2400"/>
            </a:pPr>
            <a:r>
              <a:rPr dirty="0" err="1"/>
              <a:t>Osoba</a:t>
            </a:r>
            <a:r>
              <a:rPr dirty="0"/>
              <a:t>, </a:t>
            </a:r>
            <a:r>
              <a:rPr dirty="0" err="1"/>
              <a:t>która</a:t>
            </a:r>
            <a:r>
              <a:rPr dirty="0"/>
              <a:t> </a:t>
            </a:r>
            <a:r>
              <a:rPr dirty="0" err="1"/>
              <a:t>posiada</a:t>
            </a:r>
            <a:r>
              <a:rPr dirty="0"/>
              <a:t> </a:t>
            </a:r>
            <a:r>
              <a:rPr b="1" dirty="0" err="1"/>
              <a:t>świadectwa</a:t>
            </a:r>
            <a:r>
              <a:rPr b="1" dirty="0"/>
              <a:t> </a:t>
            </a:r>
            <a:r>
              <a:rPr b="1" dirty="0" err="1"/>
              <a:t>potwierdzające</a:t>
            </a:r>
            <a:r>
              <a:rPr b="1" dirty="0"/>
              <a:t>  </a:t>
            </a:r>
            <a:r>
              <a:rPr b="1" dirty="0" err="1"/>
              <a:t>wszystkie</a:t>
            </a:r>
            <a:r>
              <a:rPr b="1" dirty="0"/>
              <a:t> </a:t>
            </a:r>
            <a:r>
              <a:rPr b="1" dirty="0" err="1"/>
              <a:t>kwalifikacje</a:t>
            </a:r>
            <a:r>
              <a:rPr b="1" dirty="0"/>
              <a:t> </a:t>
            </a:r>
            <a:r>
              <a:rPr dirty="0" err="1"/>
              <a:t>wyodrębnione</a:t>
            </a:r>
            <a:r>
              <a:rPr dirty="0"/>
              <a:t> w </a:t>
            </a:r>
            <a:r>
              <a:rPr dirty="0" err="1"/>
              <a:t>danym</a:t>
            </a:r>
            <a:r>
              <a:rPr dirty="0"/>
              <a:t>  </a:t>
            </a:r>
            <a:r>
              <a:rPr dirty="0" err="1"/>
              <a:t>zawodzie</a:t>
            </a:r>
            <a:r>
              <a:rPr dirty="0"/>
              <a:t> </a:t>
            </a:r>
            <a:r>
              <a:rPr dirty="0" err="1"/>
              <a:t>oraz</a:t>
            </a:r>
            <a:r>
              <a:rPr dirty="0"/>
              <a:t> </a:t>
            </a:r>
            <a:r>
              <a:rPr b="1" dirty="0" err="1"/>
              <a:t>świadectwo</a:t>
            </a:r>
            <a:r>
              <a:rPr b="1" dirty="0"/>
              <a:t> </a:t>
            </a:r>
            <a:r>
              <a:rPr b="1" dirty="0" err="1"/>
              <a:t>ukończenia</a:t>
            </a:r>
            <a:r>
              <a:rPr b="1" dirty="0"/>
              <a:t> </a:t>
            </a:r>
            <a:r>
              <a:rPr b="1" dirty="0" err="1"/>
              <a:t>szkoły</a:t>
            </a:r>
            <a:r>
              <a:rPr b="1" dirty="0"/>
              <a:t>  </a:t>
            </a:r>
            <a:r>
              <a:rPr b="1" dirty="0" err="1"/>
              <a:t>ponadgimnazjalnej</a:t>
            </a:r>
            <a:r>
              <a:rPr b="1" dirty="0"/>
              <a:t> </a:t>
            </a:r>
            <a:r>
              <a:rPr dirty="0" err="1"/>
              <a:t>może</a:t>
            </a:r>
            <a:r>
              <a:rPr dirty="0"/>
              <a:t> </a:t>
            </a:r>
            <a:r>
              <a:rPr dirty="0" err="1"/>
              <a:t>otrzymać</a:t>
            </a:r>
            <a:r>
              <a:rPr dirty="0"/>
              <a:t> </a:t>
            </a:r>
            <a:r>
              <a:rPr b="1" u="sng" dirty="0" err="1"/>
              <a:t>dyplom</a:t>
            </a:r>
            <a:r>
              <a:rPr b="1" u="sng" dirty="0"/>
              <a:t> </a:t>
            </a:r>
            <a:r>
              <a:rPr b="1" dirty="0"/>
              <a:t> </a:t>
            </a:r>
            <a:r>
              <a:rPr dirty="0" err="1"/>
              <a:t>potwierdzający</a:t>
            </a:r>
            <a:r>
              <a:rPr dirty="0"/>
              <a:t> </a:t>
            </a:r>
            <a:r>
              <a:rPr dirty="0" err="1"/>
              <a:t>kwalifikacje</a:t>
            </a:r>
            <a:r>
              <a:rPr dirty="0"/>
              <a:t> </a:t>
            </a:r>
            <a:r>
              <a:rPr dirty="0" err="1"/>
              <a:t>zawodowe</a:t>
            </a:r>
            <a:r>
              <a:rPr dirty="0"/>
              <a:t> </a:t>
            </a:r>
            <a:r>
              <a:rPr dirty="0" err="1"/>
              <a:t>wydany</a:t>
            </a:r>
            <a:r>
              <a:rPr dirty="0"/>
              <a:t> </a:t>
            </a:r>
            <a:r>
              <a:rPr dirty="0" err="1"/>
              <a:t>przez</a:t>
            </a:r>
            <a:r>
              <a:rPr dirty="0"/>
              <a:t>  </a:t>
            </a:r>
            <a:r>
              <a:rPr dirty="0" err="1"/>
              <a:t>komisję</a:t>
            </a:r>
            <a:r>
              <a:rPr dirty="0"/>
              <a:t> </a:t>
            </a:r>
            <a:r>
              <a:rPr dirty="0" err="1"/>
              <a:t>okręgową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●"/>
          <p:cNvSpPr txBox="1"/>
          <p:nvPr/>
        </p:nvSpPr>
        <p:spPr>
          <a:xfrm>
            <a:off x="495300" y="18103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 b="1">
                <a:solidFill>
                  <a:srgbClr val="330066"/>
                </a:solidFill>
              </a:defRPr>
            </a:lvl1pPr>
          </a:lstStyle>
          <a:p>
            <a:r>
              <a:rPr dirty="0"/>
              <a:t>●</a:t>
            </a:r>
          </a:p>
        </p:txBody>
      </p:sp>
      <p:sp>
        <p:nvSpPr>
          <p:cNvPr id="123" name="Po upływie 5 lat licząc od dnia, w którym uczeń -"/>
          <p:cNvSpPr txBox="1">
            <a:spLocks noGrp="1"/>
          </p:cNvSpPr>
          <p:nvPr>
            <p:ph type="title" idx="4294967295"/>
          </p:nvPr>
        </p:nvSpPr>
        <p:spPr>
          <a:xfrm>
            <a:off x="838200" y="1727200"/>
            <a:ext cx="7478713" cy="390525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12700">
              <a:spcBef>
                <a:spcPts val="100"/>
              </a:spcBef>
              <a:tabLst>
                <a:tab pos="558800" algn="l"/>
                <a:tab pos="1854200" algn="l"/>
                <a:tab pos="2197100" algn="l"/>
                <a:tab pos="2705100" algn="l"/>
                <a:tab pos="3644900" algn="l"/>
                <a:tab pos="4152900" algn="l"/>
                <a:tab pos="4991100" algn="l"/>
                <a:tab pos="5372100" algn="l"/>
                <a:tab pos="6464300" algn="l"/>
              </a:tabLst>
              <a:defRPr sz="24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Po	</a:t>
            </a:r>
            <a:r>
              <a:rPr dirty="0" err="1"/>
              <a:t>upływie</a:t>
            </a:r>
            <a:r>
              <a:rPr dirty="0"/>
              <a:t>	5	</a:t>
            </a:r>
            <a:r>
              <a:rPr dirty="0" err="1"/>
              <a:t>lat</a:t>
            </a:r>
            <a:r>
              <a:rPr dirty="0"/>
              <a:t>	</a:t>
            </a:r>
            <a:r>
              <a:rPr b="0" u="none" dirty="0" err="1"/>
              <a:t>licząc</a:t>
            </a:r>
            <a:r>
              <a:rPr b="0" u="none" dirty="0"/>
              <a:t>	od	</a:t>
            </a:r>
            <a:r>
              <a:rPr b="0" u="none" dirty="0" err="1"/>
              <a:t>dnia</a:t>
            </a:r>
            <a:r>
              <a:rPr b="0" u="none" dirty="0"/>
              <a:t>,	w	</a:t>
            </a:r>
            <a:r>
              <a:rPr b="0" u="none" dirty="0" err="1"/>
              <a:t>którym</a:t>
            </a:r>
            <a:r>
              <a:rPr b="0" u="none" dirty="0"/>
              <a:t>	</a:t>
            </a:r>
            <a:r>
              <a:rPr b="0" u="none" dirty="0" err="1"/>
              <a:t>uczeń</a:t>
            </a:r>
            <a:r>
              <a:rPr b="0" u="none" dirty="0"/>
              <a:t> -</a:t>
            </a:r>
          </a:p>
        </p:txBody>
      </p:sp>
      <p:sp>
        <p:nvSpPr>
          <p:cNvPr id="124" name="po raz pierwszy przystąpił do egzaminu i nie  uzyskał z jednej części egzaminu wymaganej do zdania  liczby punktów lub którego część pisemna lub praktyczna  została unieważniona, bądź nie przystąpił do części  pisemnej lub części praktycznej egzaminu w  wyznaczonym terminie –…"/>
          <p:cNvSpPr txBox="1"/>
          <p:nvPr/>
        </p:nvSpPr>
        <p:spPr>
          <a:xfrm>
            <a:off x="833437" y="2115819"/>
            <a:ext cx="7756526" cy="213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01600">
              <a:lnSpc>
                <a:spcPts val="2800"/>
              </a:lnSpc>
              <a:spcBef>
                <a:spcPts val="200"/>
              </a:spcBef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/>
            </a:pPr>
            <a:r>
              <a:rPr dirty="0" err="1"/>
              <a:t>po</a:t>
            </a:r>
            <a:r>
              <a:rPr dirty="0"/>
              <a:t>	</a:t>
            </a:r>
            <a:r>
              <a:rPr dirty="0" err="1"/>
              <a:t>raz</a:t>
            </a:r>
            <a:r>
              <a:rPr dirty="0"/>
              <a:t>	</a:t>
            </a:r>
            <a:r>
              <a:rPr dirty="0" err="1"/>
              <a:t>pierwszy</a:t>
            </a:r>
            <a:r>
              <a:rPr dirty="0"/>
              <a:t>	</a:t>
            </a:r>
            <a:r>
              <a:rPr dirty="0" err="1"/>
              <a:t>przystąpił</a:t>
            </a:r>
            <a:r>
              <a:rPr dirty="0"/>
              <a:t>	do	</a:t>
            </a:r>
            <a:r>
              <a:rPr dirty="0" err="1"/>
              <a:t>egzaminu</a:t>
            </a:r>
            <a:r>
              <a:rPr dirty="0"/>
              <a:t>	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nie</a:t>
            </a:r>
            <a:r>
              <a:rPr dirty="0"/>
              <a:t>  </a:t>
            </a:r>
            <a:r>
              <a:rPr dirty="0" err="1"/>
              <a:t>uzyskał</a:t>
            </a:r>
            <a:r>
              <a:rPr dirty="0"/>
              <a:t> z </a:t>
            </a:r>
            <a:r>
              <a:rPr dirty="0" err="1"/>
              <a:t>jednej</a:t>
            </a:r>
            <a:r>
              <a:rPr dirty="0"/>
              <a:t> </a:t>
            </a:r>
            <a:r>
              <a:rPr dirty="0" err="1"/>
              <a:t>części</a:t>
            </a:r>
            <a:r>
              <a:rPr dirty="0"/>
              <a:t> </a:t>
            </a:r>
            <a:r>
              <a:rPr dirty="0" err="1"/>
              <a:t>egzaminu</a:t>
            </a:r>
            <a:r>
              <a:rPr dirty="0"/>
              <a:t> </a:t>
            </a:r>
            <a:r>
              <a:rPr dirty="0" err="1"/>
              <a:t>wymaganej</a:t>
            </a:r>
            <a:r>
              <a:rPr dirty="0"/>
              <a:t> do </a:t>
            </a:r>
            <a:r>
              <a:rPr dirty="0" err="1"/>
              <a:t>zdania</a:t>
            </a:r>
            <a:r>
              <a:rPr dirty="0"/>
              <a:t>  </a:t>
            </a:r>
            <a:r>
              <a:rPr dirty="0" err="1"/>
              <a:t>liczby</a:t>
            </a:r>
            <a:r>
              <a:rPr dirty="0"/>
              <a:t> </a:t>
            </a:r>
            <a:r>
              <a:rPr dirty="0" err="1"/>
              <a:t>punktów</a:t>
            </a:r>
            <a:r>
              <a:rPr dirty="0"/>
              <a:t> </a:t>
            </a:r>
            <a:r>
              <a:rPr dirty="0" err="1"/>
              <a:t>lub</a:t>
            </a:r>
            <a:r>
              <a:rPr dirty="0"/>
              <a:t> </a:t>
            </a:r>
            <a:r>
              <a:rPr dirty="0" err="1"/>
              <a:t>którego</a:t>
            </a:r>
            <a:r>
              <a:rPr dirty="0"/>
              <a:t> </a:t>
            </a:r>
            <a:r>
              <a:rPr dirty="0" err="1"/>
              <a:t>część</a:t>
            </a:r>
            <a:r>
              <a:rPr dirty="0"/>
              <a:t> </a:t>
            </a:r>
            <a:r>
              <a:rPr dirty="0" err="1"/>
              <a:t>pisemna</a:t>
            </a:r>
            <a:r>
              <a:rPr dirty="0"/>
              <a:t> </a:t>
            </a:r>
            <a:r>
              <a:rPr dirty="0" err="1"/>
              <a:t>lub</a:t>
            </a:r>
            <a:r>
              <a:rPr dirty="0"/>
              <a:t> </a:t>
            </a:r>
            <a:r>
              <a:rPr dirty="0" err="1"/>
              <a:t>praktyczna</a:t>
            </a:r>
            <a:r>
              <a:rPr dirty="0"/>
              <a:t>  </a:t>
            </a:r>
            <a:r>
              <a:rPr dirty="0" err="1"/>
              <a:t>została</a:t>
            </a:r>
            <a:r>
              <a:rPr dirty="0"/>
              <a:t> </a:t>
            </a:r>
            <a:r>
              <a:rPr dirty="0" err="1"/>
              <a:t>unieważniona</a:t>
            </a:r>
            <a:r>
              <a:rPr dirty="0"/>
              <a:t>, </a:t>
            </a:r>
            <a:r>
              <a:rPr dirty="0" err="1"/>
              <a:t>bądź</a:t>
            </a:r>
            <a:r>
              <a:rPr dirty="0"/>
              <a:t> </a:t>
            </a:r>
            <a:r>
              <a:rPr dirty="0" err="1"/>
              <a:t>nie</a:t>
            </a:r>
            <a:r>
              <a:rPr dirty="0"/>
              <a:t> </a:t>
            </a:r>
            <a:r>
              <a:rPr dirty="0" err="1"/>
              <a:t>przystąpił</a:t>
            </a:r>
            <a:r>
              <a:rPr dirty="0"/>
              <a:t> do </a:t>
            </a:r>
            <a:r>
              <a:rPr dirty="0" err="1"/>
              <a:t>części</a:t>
            </a:r>
            <a:r>
              <a:rPr dirty="0"/>
              <a:t>  </a:t>
            </a:r>
            <a:r>
              <a:rPr dirty="0" err="1"/>
              <a:t>pisemnej</a:t>
            </a:r>
            <a:r>
              <a:rPr dirty="0"/>
              <a:t> </a:t>
            </a:r>
            <a:r>
              <a:rPr dirty="0" err="1"/>
              <a:t>lub</a:t>
            </a:r>
            <a:r>
              <a:rPr dirty="0"/>
              <a:t> </a:t>
            </a:r>
            <a:r>
              <a:rPr dirty="0" err="1"/>
              <a:t>części</a:t>
            </a:r>
            <a:r>
              <a:rPr dirty="0"/>
              <a:t> </a:t>
            </a:r>
            <a:r>
              <a:rPr dirty="0" err="1"/>
              <a:t>praktycznej</a:t>
            </a:r>
            <a:r>
              <a:rPr dirty="0"/>
              <a:t> </a:t>
            </a:r>
            <a:r>
              <a:rPr dirty="0" err="1"/>
              <a:t>egzaminu</a:t>
            </a:r>
            <a:r>
              <a:rPr dirty="0"/>
              <a:t> w  </a:t>
            </a:r>
            <a:r>
              <a:rPr dirty="0" err="1"/>
              <a:t>wyznaczonym</a:t>
            </a:r>
            <a:r>
              <a:rPr dirty="0"/>
              <a:t> </a:t>
            </a:r>
            <a:r>
              <a:rPr dirty="0" err="1"/>
              <a:t>terminie</a:t>
            </a:r>
            <a:r>
              <a:rPr dirty="0"/>
              <a:t> –</a:t>
            </a:r>
          </a:p>
          <a:p>
            <a:pPr indent="101600">
              <a:lnSpc>
                <a:spcPts val="2700"/>
              </a:lnSpc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 b="1" u="sng"/>
            </a:pPr>
            <a:r>
              <a:rPr dirty="0"/>
              <a:t> </a:t>
            </a:r>
            <a:r>
              <a:rPr dirty="0" err="1"/>
              <a:t>przystępuje</a:t>
            </a:r>
            <a:r>
              <a:rPr dirty="0"/>
              <a:t> do </a:t>
            </a:r>
            <a:r>
              <a:rPr dirty="0" err="1"/>
              <a:t>egzaminu</a:t>
            </a:r>
            <a:r>
              <a:rPr dirty="0"/>
              <a:t> w </a:t>
            </a:r>
            <a:r>
              <a:rPr dirty="0" err="1"/>
              <a:t>pełnym</a:t>
            </a:r>
            <a:r>
              <a:rPr dirty="0"/>
              <a:t> </a:t>
            </a:r>
            <a:r>
              <a:rPr dirty="0" err="1"/>
              <a:t>zakresie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ostokąt"/>
          <p:cNvSpPr/>
          <p:nvPr/>
        </p:nvSpPr>
        <p:spPr>
          <a:xfrm>
            <a:off x="-1" y="123825"/>
            <a:ext cx="9144002" cy="66103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gzamin zawodowy w terminie dodatkowym…"/>
          <p:cNvSpPr txBox="1">
            <a:spLocks noGrp="1"/>
          </p:cNvSpPr>
          <p:nvPr>
            <p:ph type="title" idx="4294967295"/>
          </p:nvPr>
        </p:nvSpPr>
        <p:spPr>
          <a:xfrm>
            <a:off x="495300" y="355600"/>
            <a:ext cx="62103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9778" defTabSz="704087">
              <a:lnSpc>
                <a:spcPct val="114000"/>
              </a:lnSpc>
              <a:defRPr sz="2309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000" dirty="0" err="1"/>
              <a:t>Egzamin</a:t>
            </a:r>
            <a:r>
              <a:rPr sz="3000" dirty="0"/>
              <a:t> </a:t>
            </a:r>
            <a:r>
              <a:rPr sz="3000" dirty="0" err="1"/>
              <a:t>zawodowy</a:t>
            </a:r>
            <a:r>
              <a:rPr sz="3000" dirty="0"/>
              <a:t> w </a:t>
            </a:r>
            <a:r>
              <a:rPr sz="3000" dirty="0" err="1"/>
              <a:t>terminie</a:t>
            </a:r>
            <a:r>
              <a:rPr sz="3000" dirty="0"/>
              <a:t> </a:t>
            </a:r>
            <a:r>
              <a:rPr sz="3000" dirty="0" err="1"/>
              <a:t>dodatkowym</a:t>
            </a:r>
            <a:endParaRPr sz="3000" dirty="0"/>
          </a:p>
          <a:p>
            <a:pPr indent="9778" defTabSz="704087">
              <a:lnSpc>
                <a:spcPct val="114000"/>
              </a:lnSpc>
              <a:defRPr sz="2309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77" name="Zdający, dla którego przystąpienie do egzaminu zawodowego jest obowiązkowe, który z przyczyn losowych lub zdrowotnych w terminie głównym:…"/>
          <p:cNvSpPr txBox="1"/>
          <p:nvPr/>
        </p:nvSpPr>
        <p:spPr>
          <a:xfrm>
            <a:off x="358346" y="1260389"/>
            <a:ext cx="8303740" cy="5186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endParaRPr dirty="0"/>
          </a:p>
          <a:p>
            <a:pPr marL="198437" indent="-185737">
              <a:spcBef>
                <a:spcPts val="100"/>
              </a:spcBef>
              <a:buSzPct val="100000"/>
              <a:buChar char="•"/>
              <a:tabLst>
                <a:tab pos="190500" algn="l"/>
              </a:tabLst>
              <a:defRPr sz="2000"/>
            </a:pPr>
            <a:r>
              <a:rPr sz="2400" dirty="0"/>
              <a:t>Zdający, </a:t>
            </a:r>
            <a:r>
              <a:rPr sz="2400" dirty="0" smtClean="0"/>
              <a:t> </a:t>
            </a:r>
            <a:r>
              <a:rPr sz="2400" dirty="0"/>
              <a:t>który z przyczyn losowych lub zdrowotnych w terminie głównym: </a:t>
            </a:r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r>
              <a:rPr sz="2400" dirty="0"/>
              <a:t> nie przystąpił do części pisemnej lub części praktycznej egzaminu </a:t>
            </a:r>
            <a:r>
              <a:rPr sz="2400" dirty="0" err="1"/>
              <a:t>zawodowego</a:t>
            </a:r>
            <a:r>
              <a:rPr sz="2400" dirty="0"/>
              <a:t> </a:t>
            </a:r>
            <a:endParaRPr lang="pl-PL" sz="2400" dirty="0" smtClean="0"/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r>
              <a:rPr sz="2400" dirty="0" err="1" smtClean="0"/>
              <a:t>albo</a:t>
            </a:r>
            <a:r>
              <a:rPr sz="2400" dirty="0" smtClean="0"/>
              <a:t> </a:t>
            </a:r>
            <a:endParaRPr sz="2400" dirty="0"/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r>
              <a:rPr sz="2400" dirty="0"/>
              <a:t> przerwał egzamin zawodowy z części pisemnej lub części praktycznej </a:t>
            </a:r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r>
              <a:rPr sz="2400" dirty="0" err="1" smtClean="0"/>
              <a:t>przystępuje</a:t>
            </a:r>
            <a:r>
              <a:rPr sz="2400" dirty="0" smtClean="0"/>
              <a:t> </a:t>
            </a:r>
            <a:r>
              <a:rPr sz="2400" dirty="0"/>
              <a:t>do części pisemnej lub części praktycznej tego egzaminu w terminie dodatkowym na udokumentowany wniosek </a:t>
            </a:r>
            <a:r>
              <a:rPr sz="2400" dirty="0" err="1"/>
              <a:t>ucznia</a:t>
            </a:r>
            <a:r>
              <a:rPr sz="2400" dirty="0"/>
              <a:t> </a:t>
            </a:r>
            <a:r>
              <a:rPr sz="2400" dirty="0" smtClean="0"/>
              <a:t> </a:t>
            </a:r>
            <a:r>
              <a:rPr sz="2400" dirty="0"/>
              <a:t>a w przypadku niepełnoletniego </a:t>
            </a:r>
            <a:r>
              <a:rPr sz="2400" dirty="0" err="1"/>
              <a:t>ucznia</a:t>
            </a:r>
            <a:r>
              <a:rPr sz="2400" dirty="0"/>
              <a:t> </a:t>
            </a:r>
            <a:r>
              <a:rPr sz="2400" dirty="0" smtClean="0"/>
              <a:t>– </a:t>
            </a:r>
            <a:r>
              <a:rPr sz="2400" dirty="0"/>
              <a:t>jego rodziców </a:t>
            </a:r>
          </a:p>
          <a:p>
            <a:pPr marL="198437" indent="-185737">
              <a:spcBef>
                <a:spcPts val="100"/>
              </a:spcBef>
              <a:buSzPct val="100000"/>
              <a:buChar char="•"/>
              <a:tabLst>
                <a:tab pos="190500" algn="l"/>
              </a:tabLst>
              <a:defRPr sz="2000"/>
            </a:pPr>
            <a:r>
              <a:rPr sz="2400" dirty="0"/>
              <a:t>Wniosek składa się do dyrektora szkoły nie później niż w dniu, w którym odbywa się część pisemna lub część praktyczna egzaminu zawodowego w terminie głównym. </a:t>
            </a:r>
          </a:p>
        </p:txBody>
      </p:sp>
    </p:spTree>
    <p:extLst>
      <p:ext uri="{BB962C8B-B14F-4D97-AF65-F5344CB8AC3E}">
        <p14:creationId xmlns:p14="http://schemas.microsoft.com/office/powerpoint/2010/main" val="3823185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1464</Words>
  <Application>Microsoft Office PowerPoint</Application>
  <PresentationFormat>Pokaz na ekranie (4:3)</PresentationFormat>
  <Paragraphs>228</Paragraphs>
  <Slides>40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9" baseType="lpstr">
      <vt:lpstr>Arial</vt:lpstr>
      <vt:lpstr>Calibri</vt:lpstr>
      <vt:lpstr>Carlito</vt:lpstr>
      <vt:lpstr>Helvetica</vt:lpstr>
      <vt:lpstr>Helvetica Neue</vt:lpstr>
      <vt:lpstr>Symbol</vt:lpstr>
      <vt:lpstr>Times</vt:lpstr>
      <vt:lpstr>Tw Cen MT</vt:lpstr>
      <vt:lpstr>Office Theme</vt:lpstr>
      <vt:lpstr>Egzamin potwierdzający kwalifikacje  w zawodzie   czerwiec - lipiec 2021 rok</vt:lpstr>
      <vt:lpstr>Podstawa programowa 2019r. KWALIFIKACJE TRZYLITEROWE</vt:lpstr>
      <vt:lpstr>Składanie deklaracji przystąpienia  do egzaminu</vt:lpstr>
      <vt:lpstr> Deklarację należy złożyć nie później niż na 4 miesiące  przed egzaminem</vt:lpstr>
      <vt:lpstr>Zdający, który zdał egzamin otrzymuje świadectwo  potwierdzające kwalifikację w zawodzie wydane przez  okręgową komisję egzaminacyjną.</vt:lpstr>
      <vt:lpstr>Prezentacja programu PowerPoint</vt:lpstr>
      <vt:lpstr>Po upływie 5 lat licząc od dnia, w którym uczeń -</vt:lpstr>
      <vt:lpstr>Prezentacja programu PowerPoint</vt:lpstr>
      <vt:lpstr>Egzamin zawodowy w terminie dodatkowym </vt:lpstr>
      <vt:lpstr>Prezentacja programu PowerPoint</vt:lpstr>
      <vt:lpstr>Egzamin zawodowy składa się z  części pisemnej i praktycznej.</vt:lpstr>
      <vt:lpstr>Warunki zdania egzaminu</vt:lpstr>
      <vt:lpstr>Prezentacja programu PowerPoint</vt:lpstr>
      <vt:lpstr>Prezentacja programu PowerPoint</vt:lpstr>
      <vt:lpstr>Część pisemna egzaminu</vt:lpstr>
      <vt:lpstr>Organizacja części pisemnej</vt:lpstr>
      <vt:lpstr>Ok. 30 minut przed egzaminem</vt:lpstr>
      <vt:lpstr>Ok. 10 -  15 minut przed egzaminem</vt:lpstr>
      <vt:lpstr>Po przygotowaniu egzaminu przez operatora</vt:lpstr>
      <vt:lpstr>Spóźnienie na egzamin</vt:lpstr>
      <vt:lpstr>Po zakończeniu czynności organizacyjnych </vt:lpstr>
      <vt:lpstr>Podczas egzaminu</vt:lpstr>
      <vt:lpstr>Podczas egzaminu</vt:lpstr>
      <vt:lpstr> W czasie egzaminu na stanowiskach komputerowych:   - Wykrywana  jest  możliwość  dostępu  do  Internetu  na  stanowisku  komputerowym  zdającego   i informacja ta jest w czasie rzeczywistym wysyłana do OKE oraz prezentowana zdającemu na ekranie w formie ostrzeżenia dotyczącym możliwości unieważnienia egzaminu.   - Zbierane są dane z wykonywania wszystkich czynności przez zdającego podczas trwania egzaminu. Na podstawie zebranych danych algorytmy automatycznie wykrywające anomalie wskazują na niesamodzielne pisanie egzaminu w grupie lub przez grupę zdających.  Wszystkie egzaminy, w których wykryto anomalie wskazujące na niesamodzielną  pracę zdających są automatycznie przekazywane do analizy do pracownika OKE z rekomendacją do unieważnienia egzaminu.</vt:lpstr>
      <vt:lpstr>Opuszczanie Sali w czasie egzaminu</vt:lpstr>
      <vt:lpstr>Zakończenie egzaminu</vt:lpstr>
      <vt:lpstr>Prezentacja programu PowerPoint</vt:lpstr>
      <vt:lpstr>Organizacja część praktycznej  egzaminu:</vt:lpstr>
      <vt:lpstr>MATERIAŁY I PRZYBORY DO CZĘŚCI  PRAKTYCZNEJ EGZAMINU</vt:lpstr>
      <vt:lpstr>Ok. 20 minut przed egzaminem</vt:lpstr>
      <vt:lpstr>O godzinie wyznaczonej przez  dyrektora OKE</vt:lpstr>
      <vt:lpstr>Po sprawdzeniu kompletności  arkuszy</vt:lpstr>
      <vt:lpstr>Prezentacja programu PowerPoint</vt:lpstr>
      <vt:lpstr>Prezentacja programu PowerPoint</vt:lpstr>
      <vt:lpstr>Po zakończeniu czynności  organizacyjnych</vt:lpstr>
      <vt:lpstr>Podczas egzaminu</vt:lpstr>
      <vt:lpstr>Po upływie czasu trwania  egzaminu</vt:lpstr>
      <vt:lpstr>MODEL DK – REZULTATY SĄ NA WYDRUKACH – kwalifikacja EKA.04 Na ostatniej stronie znajduje się tabela</vt:lpstr>
      <vt:lpstr>Prezentacja programu PowerPoint</vt:lpstr>
      <vt:lpstr>Informacje na stronie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Egzamin potwierdzający kwalifikacje  w zawodzie   czerwiec - lipiec 2021 rok</dc:title>
  <dc:creator>DP2</dc:creator>
  <cp:lastModifiedBy>Admin</cp:lastModifiedBy>
  <cp:revision>17</cp:revision>
  <dcterms:modified xsi:type="dcterms:W3CDTF">2021-05-25T05:46:32Z</dcterms:modified>
</cp:coreProperties>
</file>